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64" r:id="rId2"/>
    <p:sldId id="283" r:id="rId3"/>
    <p:sldId id="295" r:id="rId4"/>
    <p:sldId id="293" r:id="rId5"/>
    <p:sldId id="287" r:id="rId6"/>
    <p:sldId id="290" r:id="rId7"/>
    <p:sldId id="291" r:id="rId8"/>
    <p:sldId id="294" r:id="rId9"/>
    <p:sldId id="288" r:id="rId10"/>
    <p:sldId id="289" r:id="rId11"/>
    <p:sldId id="285" r:id="rId12"/>
    <p:sldId id="276" r:id="rId13"/>
    <p:sldId id="298" r:id="rId14"/>
    <p:sldId id="292" r:id="rId15"/>
    <p:sldId id="297" r:id="rId16"/>
    <p:sldId id="296"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howGuides="1">
      <p:cViewPr varScale="1">
        <p:scale>
          <a:sx n="72" d="100"/>
          <a:sy n="72" d="100"/>
        </p:scale>
        <p:origin x="660" y="9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9/22/2022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9/22/2022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9/22/2022</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9/22/2022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9/22/2022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9/22/2022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9/22/2022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9/22/2022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9/22/2022</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littlewandlelettersandsounds.org.uk/resources/for-par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2163" y="476672"/>
            <a:ext cx="8106825" cy="3298825"/>
          </a:xfrm>
        </p:spPr>
        <p:txBody>
          <a:bodyPr>
            <a:normAutofit/>
          </a:bodyPr>
          <a:lstStyle/>
          <a:p>
            <a:r>
              <a:rPr lang="en-US" sz="6600" dirty="0">
                <a:latin typeface="Cavolini" panose="03000502040302020204" pitchFamily="66" charset="0"/>
                <a:cs typeface="Cavolini" panose="03000502040302020204" pitchFamily="66" charset="0"/>
              </a:rPr>
              <a:t>Reading Meeting</a:t>
            </a:r>
          </a:p>
        </p:txBody>
      </p:sp>
      <p:sp>
        <p:nvSpPr>
          <p:cNvPr id="3" name="Subtitle 2"/>
          <p:cNvSpPr>
            <a:spLocks noGrp="1"/>
          </p:cNvSpPr>
          <p:nvPr>
            <p:ph type="subTitle" idx="1"/>
          </p:nvPr>
        </p:nvSpPr>
        <p:spPr>
          <a:xfrm>
            <a:off x="4411288" y="3775497"/>
            <a:ext cx="7008574" cy="1244600"/>
          </a:xfrm>
        </p:spPr>
        <p:txBody>
          <a:bodyPr>
            <a:normAutofit/>
          </a:bodyPr>
          <a:lstStyle/>
          <a:p>
            <a:pPr algn="ctr"/>
            <a:r>
              <a:rPr lang="en-US" sz="4000" dirty="0">
                <a:latin typeface="Cavolini" panose="03000502040302020204" pitchFamily="66" charset="0"/>
                <a:cs typeface="Cavolini" panose="03000502040302020204" pitchFamily="66" charset="0"/>
              </a:rPr>
              <a:t>Reception </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5760" y="-531440"/>
            <a:ext cx="11737304" cy="1584176"/>
          </a:xfrm>
        </p:spPr>
        <p:txBody>
          <a:bodyPr>
            <a:normAutofit/>
          </a:bodyPr>
          <a:lstStyle/>
          <a:p>
            <a:pPr algn="ctr"/>
            <a:r>
              <a:rPr lang="en-US" sz="5400" b="1" dirty="0">
                <a:latin typeface="Cavolini" panose="03000502040302020204" pitchFamily="66" charset="0"/>
                <a:cs typeface="Cavolini" panose="03000502040302020204" pitchFamily="66" charset="0"/>
              </a:rPr>
              <a:t>Phase 4 </a:t>
            </a:r>
          </a:p>
        </p:txBody>
      </p:sp>
      <p:sp>
        <p:nvSpPr>
          <p:cNvPr id="14" name="Content Placeholder 13"/>
          <p:cNvSpPr>
            <a:spLocks noGrp="1"/>
          </p:cNvSpPr>
          <p:nvPr>
            <p:ph idx="1"/>
          </p:nvPr>
        </p:nvSpPr>
        <p:spPr>
          <a:xfrm>
            <a:off x="225760" y="1268760"/>
            <a:ext cx="11521280" cy="5153000"/>
          </a:xfrm>
        </p:spPr>
        <p:txBody>
          <a:bodyPr>
            <a:normAutofit/>
          </a:bodyPr>
          <a:lstStyle/>
          <a:p>
            <a:pPr marL="274320" indent="-274320" fontAlgn="auto">
              <a:spcAft>
                <a:spcPts val="0"/>
              </a:spcAft>
              <a:buClr>
                <a:schemeClr val="accent3"/>
              </a:buClr>
              <a:buFont typeface="Wingdings 2"/>
              <a:buChar char=""/>
              <a:defRPr/>
            </a:pPr>
            <a:r>
              <a:rPr lang="en-GB" sz="4400" dirty="0">
                <a:latin typeface="Cavolini" panose="03000502040302020204" pitchFamily="66" charset="0"/>
                <a:cs typeface="Cavolini" panose="03000502040302020204" pitchFamily="66" charset="0"/>
              </a:rPr>
              <a:t>Adjacent consonants introduced</a:t>
            </a:r>
          </a:p>
          <a:p>
            <a:pPr marL="274320" indent="-274320" fontAlgn="auto">
              <a:spcAft>
                <a:spcPts val="0"/>
              </a:spcAft>
              <a:buClr>
                <a:schemeClr val="accent3"/>
              </a:buClr>
              <a:buFont typeface="Wingdings 2"/>
              <a:buChar char=""/>
              <a:defRPr/>
            </a:pPr>
            <a:r>
              <a:rPr lang="en-GB" sz="4400" dirty="0" err="1">
                <a:latin typeface="Cavolini" panose="03000502040302020204" pitchFamily="66" charset="0"/>
                <a:cs typeface="Cavolini" panose="03000502040302020204" pitchFamily="66" charset="0"/>
              </a:rPr>
              <a:t>cvcc</a:t>
            </a:r>
            <a:r>
              <a:rPr lang="en-GB" sz="4400" dirty="0">
                <a:latin typeface="Cavolini" panose="03000502040302020204" pitchFamily="66" charset="0"/>
                <a:cs typeface="Cavolini" panose="03000502040302020204" pitchFamily="66" charset="0"/>
              </a:rPr>
              <a:t> words – ten-t  mil-k  </a:t>
            </a:r>
            <a:r>
              <a:rPr lang="en-GB" sz="4400" dirty="0" err="1">
                <a:latin typeface="Cavolini" panose="03000502040302020204" pitchFamily="66" charset="0"/>
                <a:cs typeface="Cavolini" panose="03000502040302020204" pitchFamily="66" charset="0"/>
              </a:rPr>
              <a:t>jum</a:t>
            </a:r>
            <a:r>
              <a:rPr lang="en-GB" sz="4400" dirty="0">
                <a:latin typeface="Cavolini" panose="03000502040302020204" pitchFamily="66" charset="0"/>
                <a:cs typeface="Cavolini" panose="03000502040302020204" pitchFamily="66" charset="0"/>
              </a:rPr>
              <a:t>-p</a:t>
            </a:r>
          </a:p>
          <a:p>
            <a:pPr marL="274320" indent="-274320" fontAlgn="auto">
              <a:spcAft>
                <a:spcPts val="0"/>
              </a:spcAft>
              <a:buClr>
                <a:schemeClr val="accent3"/>
              </a:buClr>
              <a:buFont typeface="Wingdings 2"/>
              <a:buChar char=""/>
              <a:defRPr/>
            </a:pPr>
            <a:r>
              <a:rPr lang="en-GB" sz="4400" dirty="0" err="1">
                <a:latin typeface="Cavolini" panose="03000502040302020204" pitchFamily="66" charset="0"/>
                <a:cs typeface="Cavolini" panose="03000502040302020204" pitchFamily="66" charset="0"/>
              </a:rPr>
              <a:t>ccvc</a:t>
            </a:r>
            <a:r>
              <a:rPr lang="en-GB" sz="4400" dirty="0">
                <a:latin typeface="Cavolini" panose="03000502040302020204" pitchFamily="66" charset="0"/>
                <a:cs typeface="Cavolini" panose="03000502040302020204" pitchFamily="66" charset="0"/>
              </a:rPr>
              <a:t> words – d-rum  p-lop  s-poon</a:t>
            </a:r>
          </a:p>
          <a:p>
            <a:pPr marL="274320" indent="-274320" fontAlgn="auto">
              <a:spcAft>
                <a:spcPts val="0"/>
              </a:spcAft>
              <a:buClr>
                <a:schemeClr val="accent3"/>
              </a:buClr>
              <a:buFont typeface="Wingdings 2"/>
              <a:buChar char=""/>
              <a:defRPr/>
            </a:pPr>
            <a:r>
              <a:rPr lang="en-GB" sz="4400" dirty="0" err="1">
                <a:latin typeface="Cavolini" panose="03000502040302020204" pitchFamily="66" charset="0"/>
                <a:cs typeface="Cavolini" panose="03000502040302020204" pitchFamily="66" charset="0"/>
              </a:rPr>
              <a:t>ccvcc</a:t>
            </a:r>
            <a:r>
              <a:rPr lang="en-GB" sz="4400" dirty="0">
                <a:latin typeface="Cavolini" panose="03000502040302020204" pitchFamily="66" charset="0"/>
                <a:cs typeface="Cavolini" panose="03000502040302020204" pitchFamily="66" charset="0"/>
              </a:rPr>
              <a:t> words – </a:t>
            </a:r>
            <a:r>
              <a:rPr lang="en-GB" sz="4400" dirty="0" err="1">
                <a:latin typeface="Cavolini" panose="03000502040302020204" pitchFamily="66" charset="0"/>
                <a:cs typeface="Cavolini" panose="03000502040302020204" pitchFamily="66" charset="0"/>
              </a:rPr>
              <a:t>th</a:t>
            </a:r>
            <a:r>
              <a:rPr lang="en-GB" sz="4400" dirty="0">
                <a:latin typeface="Cavolini" panose="03000502040302020204" pitchFamily="66" charset="0"/>
                <a:cs typeface="Cavolini" panose="03000502040302020204" pitchFamily="66" charset="0"/>
              </a:rPr>
              <a:t>-a-</a:t>
            </a:r>
            <a:r>
              <a:rPr lang="en-GB" sz="4400" dirty="0" err="1">
                <a:latin typeface="Cavolini" panose="03000502040302020204" pitchFamily="66" charset="0"/>
                <a:cs typeface="Cavolini" panose="03000502040302020204" pitchFamily="66" charset="0"/>
              </a:rPr>
              <a:t>nk</a:t>
            </a:r>
            <a:endParaRPr lang="en-GB" sz="44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2601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5760" y="-459432"/>
            <a:ext cx="11737304" cy="1397000"/>
          </a:xfrm>
        </p:spPr>
        <p:txBody>
          <a:bodyPr/>
          <a:lstStyle/>
          <a:p>
            <a:pPr algn="ctr"/>
            <a:r>
              <a:rPr lang="en-US" b="1" dirty="0">
                <a:latin typeface="Cavolini" panose="03000502040302020204" pitchFamily="66" charset="0"/>
                <a:cs typeface="Cavolini" panose="03000502040302020204" pitchFamily="66" charset="0"/>
              </a:rPr>
              <a:t>Phonics Vocabulary </a:t>
            </a:r>
          </a:p>
        </p:txBody>
      </p:sp>
      <p:sp>
        <p:nvSpPr>
          <p:cNvPr id="14" name="Content Placeholder 13"/>
          <p:cNvSpPr>
            <a:spLocks noGrp="1"/>
          </p:cNvSpPr>
          <p:nvPr>
            <p:ph idx="1"/>
          </p:nvPr>
        </p:nvSpPr>
        <p:spPr>
          <a:xfrm>
            <a:off x="255274" y="1052736"/>
            <a:ext cx="12103833" cy="6336704"/>
          </a:xfrm>
        </p:spPr>
        <p:txBody>
          <a:bodyPr>
            <a:normAutofit fontScale="40000" lnSpcReduction="20000"/>
          </a:bodyPr>
          <a:lstStyle/>
          <a:p>
            <a:pPr defTabSz="914400">
              <a:lnSpc>
                <a:spcPct val="115000"/>
              </a:lnSpc>
              <a:spcBef>
                <a:spcPts val="0"/>
              </a:spcBef>
              <a:spcAft>
                <a:spcPts val="1000"/>
              </a:spcAft>
              <a:buSzTx/>
            </a:pPr>
            <a:r>
              <a:rPr lang="en-GB" sz="7000" dirty="0">
                <a:solidFill>
                  <a:srgbClr val="374C81"/>
                </a:solidFill>
                <a:latin typeface="Cavolini" panose="03000502040302020204" pitchFamily="66" charset="0"/>
                <a:ea typeface="Calibri" panose="020F0502020204030204" pitchFamily="34" charset="0"/>
                <a:cs typeface="Cavolini" panose="03000502040302020204" pitchFamily="66" charset="0"/>
              </a:rPr>
              <a:t>Phonics – the learning of letters and sounds</a:t>
            </a:r>
          </a:p>
          <a:p>
            <a:pPr defTabSz="914400">
              <a:lnSpc>
                <a:spcPct val="115000"/>
              </a:lnSpc>
              <a:spcBef>
                <a:spcPts val="0"/>
              </a:spcBef>
              <a:spcAft>
                <a:spcPts val="1000"/>
              </a:spcAft>
              <a:buSzTx/>
            </a:pPr>
            <a:r>
              <a:rPr lang="en-GB" sz="7000" dirty="0">
                <a:solidFill>
                  <a:srgbClr val="374C81"/>
                </a:solidFill>
                <a:latin typeface="Cavolini" panose="03000502040302020204" pitchFamily="66" charset="0"/>
                <a:ea typeface="Calibri" panose="020F0502020204030204" pitchFamily="34" charset="0"/>
                <a:cs typeface="Cavolini" panose="03000502040302020204" pitchFamily="66" charset="0"/>
              </a:rPr>
              <a:t>Phoneme – the sound a letter makes</a:t>
            </a:r>
          </a:p>
          <a:p>
            <a:pPr defTabSz="914400">
              <a:lnSpc>
                <a:spcPct val="115000"/>
              </a:lnSpc>
              <a:spcBef>
                <a:spcPts val="0"/>
              </a:spcBef>
              <a:spcAft>
                <a:spcPts val="1000"/>
              </a:spcAft>
              <a:buSzTx/>
            </a:pPr>
            <a:r>
              <a:rPr lang="en-GB" sz="7000" dirty="0">
                <a:solidFill>
                  <a:srgbClr val="374C81"/>
                </a:solidFill>
                <a:latin typeface="Cavolini" panose="03000502040302020204" pitchFamily="66" charset="0"/>
                <a:ea typeface="Calibri" panose="020F0502020204030204" pitchFamily="34" charset="0"/>
                <a:cs typeface="Cavolini" panose="03000502040302020204" pitchFamily="66" charset="0"/>
              </a:rPr>
              <a:t>Grapheme – the written letter</a:t>
            </a:r>
          </a:p>
          <a:p>
            <a:pPr defTabSz="914400">
              <a:lnSpc>
                <a:spcPct val="115000"/>
              </a:lnSpc>
              <a:spcBef>
                <a:spcPts val="0"/>
              </a:spcBef>
              <a:spcAft>
                <a:spcPts val="1000"/>
              </a:spcAft>
              <a:buSzTx/>
            </a:pPr>
            <a:r>
              <a:rPr lang="en-GB" sz="7000" dirty="0">
                <a:solidFill>
                  <a:srgbClr val="374C81"/>
                </a:solidFill>
                <a:latin typeface="Cavolini" panose="03000502040302020204" pitchFamily="66" charset="0"/>
                <a:ea typeface="Calibri" panose="020F0502020204030204" pitchFamily="34" charset="0"/>
                <a:cs typeface="Cavolini" panose="03000502040302020204" pitchFamily="66" charset="0"/>
              </a:rPr>
              <a:t>Blending – running sounds together to make a word</a:t>
            </a:r>
          </a:p>
          <a:p>
            <a:pPr defTabSz="914400">
              <a:lnSpc>
                <a:spcPct val="115000"/>
              </a:lnSpc>
              <a:spcBef>
                <a:spcPts val="0"/>
              </a:spcBef>
              <a:spcAft>
                <a:spcPts val="1000"/>
              </a:spcAft>
              <a:buSzTx/>
            </a:pPr>
            <a:r>
              <a:rPr lang="en-GB" sz="7000" dirty="0">
                <a:solidFill>
                  <a:srgbClr val="374C81"/>
                </a:solidFill>
                <a:latin typeface="Cavolini" panose="03000502040302020204" pitchFamily="66" charset="0"/>
                <a:ea typeface="Calibri" panose="020F0502020204030204" pitchFamily="34" charset="0"/>
                <a:cs typeface="Cavolini" panose="03000502040302020204" pitchFamily="66" charset="0"/>
              </a:rPr>
              <a:t>Segmenting – breaking a word up into its component sounds</a:t>
            </a:r>
          </a:p>
          <a:p>
            <a:pPr defTabSz="914400">
              <a:lnSpc>
                <a:spcPct val="115000"/>
              </a:lnSpc>
              <a:spcBef>
                <a:spcPts val="0"/>
              </a:spcBef>
              <a:spcAft>
                <a:spcPts val="1000"/>
              </a:spcAft>
              <a:buSzTx/>
            </a:pPr>
            <a:r>
              <a:rPr lang="en-GB" sz="7000" dirty="0">
                <a:solidFill>
                  <a:srgbClr val="374C81"/>
                </a:solidFill>
                <a:latin typeface="Cavolini" panose="03000502040302020204" pitchFamily="66" charset="0"/>
                <a:ea typeface="Calibri" panose="020F0502020204030204" pitchFamily="34" charset="0"/>
                <a:cs typeface="Cavolini" panose="03000502040302020204" pitchFamily="66" charset="0"/>
              </a:rPr>
              <a:t>Sight words – words that cannot be decoded using phonics</a:t>
            </a:r>
          </a:p>
          <a:p>
            <a:pPr defTabSz="914400">
              <a:lnSpc>
                <a:spcPct val="115000"/>
              </a:lnSpc>
              <a:spcBef>
                <a:spcPts val="0"/>
              </a:spcBef>
              <a:spcAft>
                <a:spcPts val="1000"/>
              </a:spcAft>
              <a:buSzTx/>
            </a:pPr>
            <a:r>
              <a:rPr lang="en-GB" sz="7000" dirty="0" err="1">
                <a:solidFill>
                  <a:srgbClr val="374C81"/>
                </a:solidFill>
                <a:latin typeface="Cavolini" panose="03000502040302020204" pitchFamily="66" charset="0"/>
                <a:ea typeface="Calibri" panose="020F0502020204030204" pitchFamily="34" charset="0"/>
                <a:cs typeface="Cavolini" panose="03000502040302020204" pitchFamily="66" charset="0"/>
              </a:rPr>
              <a:t>cvc</a:t>
            </a:r>
            <a:r>
              <a:rPr lang="en-GB" sz="7000" dirty="0">
                <a:solidFill>
                  <a:srgbClr val="374C81"/>
                </a:solidFill>
                <a:latin typeface="Cavolini" panose="03000502040302020204" pitchFamily="66" charset="0"/>
                <a:ea typeface="Calibri" panose="020F0502020204030204" pitchFamily="34" charset="0"/>
                <a:cs typeface="Cavolini" panose="03000502040302020204" pitchFamily="66" charset="0"/>
              </a:rPr>
              <a:t> – c = consonant (b/c/d/f), v = vowel (a/e/</a:t>
            </a:r>
            <a:r>
              <a:rPr lang="en-GB" sz="7000" dirty="0" err="1">
                <a:solidFill>
                  <a:srgbClr val="374C81"/>
                </a:solidFill>
                <a:latin typeface="Cavolini" panose="03000502040302020204" pitchFamily="66" charset="0"/>
                <a:ea typeface="Calibri" panose="020F0502020204030204" pitchFamily="34" charset="0"/>
                <a:cs typeface="Cavolini" panose="03000502040302020204" pitchFamily="66" charset="0"/>
              </a:rPr>
              <a:t>ee</a:t>
            </a:r>
            <a:r>
              <a:rPr lang="en-GB" sz="7000" dirty="0">
                <a:solidFill>
                  <a:srgbClr val="374C81"/>
                </a:solidFill>
                <a:latin typeface="Cavolini" panose="03000502040302020204" pitchFamily="66" charset="0"/>
                <a:ea typeface="Calibri" panose="020F0502020204030204" pitchFamily="34" charset="0"/>
                <a:cs typeface="Cavolini" panose="03000502040302020204" pitchFamily="66" charset="0"/>
              </a:rPr>
              <a:t>)</a:t>
            </a:r>
          </a:p>
          <a:p>
            <a:pPr defTabSz="914400">
              <a:lnSpc>
                <a:spcPct val="115000"/>
              </a:lnSpc>
              <a:spcBef>
                <a:spcPts val="0"/>
              </a:spcBef>
              <a:spcAft>
                <a:spcPts val="1000"/>
              </a:spcAft>
              <a:buSzTx/>
            </a:pPr>
            <a:r>
              <a:rPr lang="en-GB" sz="7000" dirty="0">
                <a:solidFill>
                  <a:srgbClr val="374C81"/>
                </a:solidFill>
                <a:latin typeface="Cavolini" panose="03000502040302020204" pitchFamily="66" charset="0"/>
                <a:ea typeface="Calibri" panose="020F0502020204030204" pitchFamily="34" charset="0"/>
                <a:cs typeface="Cavolini" panose="03000502040302020204" pitchFamily="66" charset="0"/>
              </a:rPr>
              <a:t>Digraph - a sound made with two letters </a:t>
            </a:r>
            <a:r>
              <a:rPr lang="en-GB" sz="7000" dirty="0" err="1">
                <a:solidFill>
                  <a:srgbClr val="374C81"/>
                </a:solidFill>
                <a:latin typeface="Cavolini" panose="03000502040302020204" pitchFamily="66" charset="0"/>
                <a:ea typeface="Calibri" panose="020F0502020204030204" pitchFamily="34" charset="0"/>
                <a:cs typeface="Cavolini" panose="03000502040302020204" pitchFamily="66" charset="0"/>
              </a:rPr>
              <a:t>eg.</a:t>
            </a:r>
            <a:r>
              <a:rPr lang="en-GB" sz="7000" dirty="0">
                <a:solidFill>
                  <a:srgbClr val="374C81"/>
                </a:solidFill>
                <a:latin typeface="Cavolini" panose="03000502040302020204" pitchFamily="66" charset="0"/>
                <a:ea typeface="Calibri" panose="020F0502020204030204" pitchFamily="34" charset="0"/>
                <a:cs typeface="Cavolini" panose="03000502040302020204" pitchFamily="66" charset="0"/>
              </a:rPr>
              <a:t> </a:t>
            </a:r>
            <a:r>
              <a:rPr lang="en-GB" sz="7000" dirty="0" err="1">
                <a:solidFill>
                  <a:srgbClr val="374C81"/>
                </a:solidFill>
                <a:latin typeface="Cavolini" panose="03000502040302020204" pitchFamily="66" charset="0"/>
                <a:ea typeface="Calibri" panose="020F0502020204030204" pitchFamily="34" charset="0"/>
                <a:cs typeface="Cavolini" panose="03000502040302020204" pitchFamily="66" charset="0"/>
              </a:rPr>
              <a:t>sh</a:t>
            </a:r>
            <a:r>
              <a:rPr lang="en-GB" sz="7000" dirty="0">
                <a:solidFill>
                  <a:srgbClr val="374C81"/>
                </a:solidFill>
                <a:latin typeface="Cavolini" panose="03000502040302020204" pitchFamily="66" charset="0"/>
                <a:ea typeface="Calibri" panose="020F0502020204030204" pitchFamily="34" charset="0"/>
                <a:cs typeface="Cavolini" panose="03000502040302020204" pitchFamily="66" charset="0"/>
              </a:rPr>
              <a:t>  ai  oi</a:t>
            </a:r>
          </a:p>
          <a:p>
            <a:pPr defTabSz="914400">
              <a:lnSpc>
                <a:spcPct val="115000"/>
              </a:lnSpc>
              <a:spcBef>
                <a:spcPts val="0"/>
              </a:spcBef>
              <a:spcAft>
                <a:spcPts val="1000"/>
              </a:spcAft>
              <a:buSzTx/>
            </a:pPr>
            <a:r>
              <a:rPr lang="en-GB" sz="7000" dirty="0">
                <a:solidFill>
                  <a:srgbClr val="374C81"/>
                </a:solidFill>
                <a:latin typeface="Cavolini" panose="03000502040302020204" pitchFamily="66" charset="0"/>
                <a:ea typeface="Calibri" panose="020F0502020204030204" pitchFamily="34" charset="0"/>
                <a:cs typeface="Cavolini" panose="03000502040302020204" pitchFamily="66" charset="0"/>
              </a:rPr>
              <a:t>Phonetically plausible – written phonetically </a:t>
            </a:r>
          </a:p>
          <a:p>
            <a:pPr defTabSz="914400">
              <a:lnSpc>
                <a:spcPct val="115000"/>
              </a:lnSpc>
              <a:spcBef>
                <a:spcPts val="0"/>
              </a:spcBef>
              <a:spcAft>
                <a:spcPts val="1000"/>
              </a:spcAft>
              <a:buSzTx/>
            </a:pPr>
            <a:endParaRPr lang="en-GB" sz="3600" dirty="0">
              <a:solidFill>
                <a:srgbClr val="374C81"/>
              </a:solidFill>
              <a:latin typeface="Cavolini" panose="03000502040302020204" pitchFamily="66" charset="0"/>
              <a:ea typeface="Calibri" panose="020F0502020204030204" pitchFamily="34" charset="0"/>
              <a:cs typeface="Cavolini" panose="03000502040302020204" pitchFamily="66" charset="0"/>
            </a:endParaRPr>
          </a:p>
        </p:txBody>
      </p:sp>
    </p:spTree>
    <p:extLst>
      <p:ext uri="{BB962C8B-B14F-4D97-AF65-F5344CB8AC3E}">
        <p14:creationId xmlns:p14="http://schemas.microsoft.com/office/powerpoint/2010/main" val="378781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1764" y="76200"/>
            <a:ext cx="11737304" cy="904528"/>
          </a:xfrm>
        </p:spPr>
        <p:txBody>
          <a:bodyPr/>
          <a:lstStyle/>
          <a:p>
            <a:pPr algn="ctr"/>
            <a:r>
              <a:rPr lang="en-GB" b="1" dirty="0">
                <a:latin typeface="Cavolini" panose="03000502040302020204" pitchFamily="66" charset="0"/>
                <a:ea typeface="Calibri" panose="020F0502020204030204" pitchFamily="34" charset="0"/>
                <a:cs typeface="Cavolini" panose="03000502040302020204" pitchFamily="66" charset="0"/>
              </a:rPr>
              <a:t>Reading at Home</a:t>
            </a:r>
            <a:endParaRPr lang="en-US" b="1" dirty="0"/>
          </a:p>
        </p:txBody>
      </p:sp>
      <p:sp>
        <p:nvSpPr>
          <p:cNvPr id="14" name="Content Placeholder 13"/>
          <p:cNvSpPr>
            <a:spLocks noGrp="1"/>
          </p:cNvSpPr>
          <p:nvPr>
            <p:ph idx="1"/>
          </p:nvPr>
        </p:nvSpPr>
        <p:spPr>
          <a:xfrm>
            <a:off x="261764" y="1124744"/>
            <a:ext cx="11521280" cy="5153000"/>
          </a:xfrm>
        </p:spPr>
        <p:txBody>
          <a:bodyPr>
            <a:normAutofit fontScale="92500" lnSpcReduction="20000"/>
          </a:bodyPr>
          <a:lstStyle/>
          <a:p>
            <a:pPr marL="0" lvl="0" indent="0" defTabSz="914400">
              <a:lnSpc>
                <a:spcPct val="115000"/>
              </a:lnSpc>
              <a:spcBef>
                <a:spcPts val="0"/>
              </a:spcBef>
              <a:spcAft>
                <a:spcPts val="1000"/>
              </a:spcAft>
              <a:buSzTx/>
              <a:buNone/>
            </a:pPr>
            <a:r>
              <a:rPr lang="en-GB" dirty="0">
                <a:latin typeface="Cavolini" panose="03000502040302020204" pitchFamily="66" charset="0"/>
                <a:ea typeface="Calibri" panose="020F0502020204030204" pitchFamily="34" charset="0"/>
                <a:cs typeface="Cavolini" panose="03000502040302020204" pitchFamily="66" charset="0"/>
              </a:rPr>
              <a:t>Your child will take home </a:t>
            </a:r>
            <a:r>
              <a:rPr lang="en-GB" b="1" dirty="0">
                <a:latin typeface="Cavolini" panose="03000502040302020204" pitchFamily="66" charset="0"/>
                <a:ea typeface="Calibri" panose="020F0502020204030204" pitchFamily="34" charset="0"/>
                <a:cs typeface="Cavolini" panose="03000502040302020204" pitchFamily="66" charset="0"/>
              </a:rPr>
              <a:t>two</a:t>
            </a:r>
            <a:r>
              <a:rPr lang="en-GB" dirty="0">
                <a:latin typeface="Cavolini" panose="03000502040302020204" pitchFamily="66" charset="0"/>
                <a:ea typeface="Calibri" panose="020F0502020204030204" pitchFamily="34" charset="0"/>
                <a:cs typeface="Cavolini" panose="03000502040302020204" pitchFamily="66" charset="0"/>
              </a:rPr>
              <a:t> sorts of books:</a:t>
            </a:r>
          </a:p>
          <a:p>
            <a:pPr marL="0" lvl="0" indent="0" defTabSz="914400">
              <a:lnSpc>
                <a:spcPct val="115000"/>
              </a:lnSpc>
              <a:spcBef>
                <a:spcPts val="0"/>
              </a:spcBef>
              <a:spcAft>
                <a:spcPts val="1000"/>
              </a:spcAft>
              <a:buSzTx/>
              <a:buNone/>
            </a:pPr>
            <a:r>
              <a:rPr lang="en-GB" b="1" dirty="0">
                <a:latin typeface="Cavolini" panose="03000502040302020204" pitchFamily="66" charset="0"/>
                <a:ea typeface="Calibri" panose="020F0502020204030204" pitchFamily="34" charset="0"/>
                <a:cs typeface="Cavolini" panose="03000502040302020204" pitchFamily="66" charset="0"/>
              </a:rPr>
              <a:t>Sharing books: </a:t>
            </a:r>
            <a:r>
              <a:rPr lang="en-GB" dirty="0">
                <a:latin typeface="Cavolini" panose="03000502040302020204" pitchFamily="66" charset="0"/>
                <a:ea typeface="Calibri" panose="020F0502020204030204" pitchFamily="34" charset="0"/>
                <a:cs typeface="Cavolini" panose="03000502040302020204" pitchFamily="66" charset="0"/>
              </a:rPr>
              <a:t>The sharing book is a book your child has chosen for you to enjoy together. Read it to them or with them – enjoy the story and have fun!</a:t>
            </a:r>
          </a:p>
          <a:p>
            <a:pPr marL="0" lvl="0" indent="0" defTabSz="914400">
              <a:lnSpc>
                <a:spcPct val="115000"/>
              </a:lnSpc>
              <a:spcBef>
                <a:spcPts val="0"/>
              </a:spcBef>
              <a:spcAft>
                <a:spcPts val="1000"/>
              </a:spcAft>
              <a:buSzTx/>
              <a:buNone/>
            </a:pPr>
            <a:endParaRPr lang="en-GB" dirty="0">
              <a:latin typeface="Cavolini" panose="03000502040302020204" pitchFamily="66" charset="0"/>
              <a:ea typeface="Calibri" panose="020F0502020204030204" pitchFamily="34" charset="0"/>
              <a:cs typeface="Cavolini" panose="03000502040302020204" pitchFamily="66" charset="0"/>
            </a:endParaRPr>
          </a:p>
          <a:p>
            <a:pPr marL="0" lvl="0" indent="0" defTabSz="914400">
              <a:lnSpc>
                <a:spcPct val="115000"/>
              </a:lnSpc>
              <a:spcBef>
                <a:spcPts val="0"/>
              </a:spcBef>
              <a:spcAft>
                <a:spcPts val="1000"/>
              </a:spcAft>
              <a:buSzTx/>
              <a:buNone/>
            </a:pPr>
            <a:r>
              <a:rPr lang="en-GB" b="1" dirty="0">
                <a:latin typeface="Cavolini" panose="03000502040302020204" pitchFamily="66" charset="0"/>
                <a:ea typeface="Calibri" panose="020F0502020204030204" pitchFamily="34" charset="0"/>
                <a:cs typeface="Cavolini" panose="03000502040302020204" pitchFamily="66" charset="0"/>
              </a:rPr>
              <a:t>Reading practice book: </a:t>
            </a:r>
            <a:r>
              <a:rPr lang="en-GB" dirty="0">
                <a:latin typeface="Cavolini" panose="03000502040302020204" pitchFamily="66" charset="0"/>
                <a:ea typeface="Calibri" panose="020F0502020204030204" pitchFamily="34" charset="0"/>
                <a:cs typeface="Cavolini" panose="03000502040302020204" pitchFamily="66" charset="0"/>
              </a:rPr>
              <a:t>This book will correspond with your child’s progress in reading. Listen to your child read the book and remember to use lots of praise! If they can’t read a word, read it to them and move on quickly. </a:t>
            </a:r>
          </a:p>
          <a:p>
            <a:pPr marL="0" lvl="0" indent="0" defTabSz="914400">
              <a:lnSpc>
                <a:spcPct val="115000"/>
              </a:lnSpc>
              <a:spcBef>
                <a:spcPts val="0"/>
              </a:spcBef>
              <a:spcAft>
                <a:spcPts val="1000"/>
              </a:spcAft>
              <a:buSzTx/>
              <a:buNone/>
            </a:pPr>
            <a:endParaRPr lang="en-GB" dirty="0">
              <a:latin typeface="Cavolini" panose="03000502040302020204" pitchFamily="66" charset="0"/>
              <a:ea typeface="Calibri" panose="020F0502020204030204" pitchFamily="34" charset="0"/>
              <a:cs typeface="Cavolini" panose="03000502040302020204" pitchFamily="66" charset="0"/>
            </a:endParaRPr>
          </a:p>
          <a:p>
            <a:pPr marL="0" lvl="0" indent="0" defTabSz="914400">
              <a:lnSpc>
                <a:spcPct val="115000"/>
              </a:lnSpc>
              <a:spcBef>
                <a:spcPts val="0"/>
              </a:spcBef>
              <a:spcAft>
                <a:spcPts val="1000"/>
              </a:spcAft>
              <a:buSzTx/>
              <a:buNone/>
            </a:pPr>
            <a:r>
              <a:rPr lang="en-GB" dirty="0">
                <a:latin typeface="Cavolini" panose="03000502040302020204" pitchFamily="66" charset="0"/>
                <a:ea typeface="Calibri" panose="020F0502020204030204" pitchFamily="34" charset="0"/>
                <a:cs typeface="Cavolini" panose="03000502040302020204" pitchFamily="66" charset="0"/>
              </a:rPr>
              <a:t>Please initial your child’s reading record to show that you’ve spent time reading together, either with their sharing book, or their reading practice book. </a:t>
            </a:r>
          </a:p>
          <a:p>
            <a:pPr marL="0" indent="0">
              <a:buNone/>
            </a:pPr>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1764" y="76200"/>
            <a:ext cx="11737304" cy="904528"/>
          </a:xfrm>
        </p:spPr>
        <p:txBody>
          <a:bodyPr/>
          <a:lstStyle/>
          <a:p>
            <a:pPr algn="ctr"/>
            <a:r>
              <a:rPr lang="en-GB" b="1" dirty="0">
                <a:latin typeface="Cavolini" panose="03000502040302020204" pitchFamily="66" charset="0"/>
                <a:cs typeface="Cavolini" panose="03000502040302020204" pitchFamily="66" charset="0"/>
              </a:rPr>
              <a:t>How is Reading Taught in School?</a:t>
            </a:r>
            <a:endParaRPr lang="en-US" b="1" dirty="0"/>
          </a:p>
        </p:txBody>
      </p:sp>
      <p:sp>
        <p:nvSpPr>
          <p:cNvPr id="14" name="Content Placeholder 13"/>
          <p:cNvSpPr>
            <a:spLocks noGrp="1"/>
          </p:cNvSpPr>
          <p:nvPr>
            <p:ph idx="1"/>
          </p:nvPr>
        </p:nvSpPr>
        <p:spPr>
          <a:xfrm>
            <a:off x="261764" y="1196752"/>
            <a:ext cx="11737304" cy="5080992"/>
          </a:xfrm>
        </p:spPr>
        <p:txBody>
          <a:bodyPr>
            <a:normAutofit/>
          </a:bodyPr>
          <a:lstStyle/>
          <a:p>
            <a:r>
              <a:rPr lang="en-GB" dirty="0">
                <a:latin typeface="Cavolini" panose="03000502040302020204" pitchFamily="66" charset="0"/>
                <a:cs typeface="Cavolini" panose="03000502040302020204" pitchFamily="66" charset="0"/>
              </a:rPr>
              <a:t>Daily Phonics sessions</a:t>
            </a:r>
          </a:p>
          <a:p>
            <a:pPr marL="0" indent="0">
              <a:buNone/>
            </a:pPr>
            <a:r>
              <a:rPr lang="en-GB" dirty="0">
                <a:latin typeface="Cavolini" panose="03000502040302020204" pitchFamily="66" charset="0"/>
                <a:cs typeface="Cavolini" panose="03000502040302020204" pitchFamily="66" charset="0"/>
              </a:rPr>
              <a:t>- Learning to recognise letters and the sounds they make</a:t>
            </a:r>
          </a:p>
          <a:p>
            <a:pPr marL="0" indent="0">
              <a:buNone/>
            </a:pPr>
            <a:r>
              <a:rPr lang="en-GB" dirty="0">
                <a:latin typeface="Cavolini" panose="03000502040302020204" pitchFamily="66" charset="0"/>
                <a:cs typeface="Cavolini" panose="03000502040302020204" pitchFamily="66" charset="0"/>
              </a:rPr>
              <a:t>- Learning to blend sounds into words e.g. c-a-t</a:t>
            </a:r>
          </a:p>
          <a:p>
            <a:pPr marL="0" indent="0">
              <a:buNone/>
            </a:pPr>
            <a:r>
              <a:rPr lang="en-GB" dirty="0">
                <a:latin typeface="Cavolini" panose="03000502040302020204" pitchFamily="66" charset="0"/>
                <a:cs typeface="Cavolini" panose="03000502040302020204" pitchFamily="66" charset="0"/>
              </a:rPr>
              <a:t>- Learning tricky words (words that cannot be decoded e.g. the) as a sight vocabulary</a:t>
            </a:r>
          </a:p>
          <a:p>
            <a:endParaRPr lang="en-GB" dirty="0">
              <a:latin typeface="Cavolini" panose="03000502040302020204" pitchFamily="66" charset="0"/>
              <a:cs typeface="Cavolini" panose="03000502040302020204" pitchFamily="66" charset="0"/>
            </a:endParaRPr>
          </a:p>
          <a:p>
            <a:r>
              <a:rPr lang="en-GB" dirty="0">
                <a:latin typeface="Cavolini" panose="03000502040302020204" pitchFamily="66" charset="0"/>
                <a:cs typeface="Cavolini" panose="03000502040302020204" pitchFamily="66" charset="0"/>
              </a:rPr>
              <a:t>Sharing books – for you to read to your child and discuss </a:t>
            </a:r>
          </a:p>
          <a:p>
            <a:r>
              <a:rPr lang="en-GB" dirty="0">
                <a:latin typeface="Cavolini" panose="03000502040302020204" pitchFamily="66" charset="0"/>
                <a:cs typeface="Cavolini" panose="03000502040302020204" pitchFamily="66" charset="0"/>
              </a:rPr>
              <a:t>Reading books – regular reading at school and at home</a:t>
            </a:r>
          </a:p>
          <a:p>
            <a:pPr marL="0" indent="0">
              <a:buNone/>
            </a:pPr>
            <a:endParaRPr lang="en-US" dirty="0"/>
          </a:p>
        </p:txBody>
      </p:sp>
    </p:spTree>
    <p:extLst>
      <p:ext uri="{BB962C8B-B14F-4D97-AF65-F5344CB8AC3E}">
        <p14:creationId xmlns:p14="http://schemas.microsoft.com/office/powerpoint/2010/main" val="194772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1764" y="76200"/>
            <a:ext cx="11737304" cy="904528"/>
          </a:xfrm>
        </p:spPr>
        <p:txBody>
          <a:bodyPr/>
          <a:lstStyle/>
          <a:p>
            <a:pPr algn="ctr"/>
            <a:r>
              <a:rPr lang="en-GB" b="1" dirty="0">
                <a:latin typeface="Cavolini" panose="03000502040302020204" pitchFamily="66" charset="0"/>
                <a:ea typeface="Calibri" panose="020F0502020204030204" pitchFamily="34" charset="0"/>
                <a:cs typeface="Cavolini" panose="03000502040302020204" pitchFamily="66" charset="0"/>
              </a:rPr>
              <a:t>How Can I Support Reading at Home?</a:t>
            </a:r>
            <a:endParaRPr lang="en-US" b="1" dirty="0"/>
          </a:p>
        </p:txBody>
      </p:sp>
      <p:sp>
        <p:nvSpPr>
          <p:cNvPr id="14" name="Content Placeholder 13"/>
          <p:cNvSpPr>
            <a:spLocks noGrp="1"/>
          </p:cNvSpPr>
          <p:nvPr>
            <p:ph idx="1"/>
          </p:nvPr>
        </p:nvSpPr>
        <p:spPr>
          <a:xfrm>
            <a:off x="189757" y="980728"/>
            <a:ext cx="11809311" cy="5544616"/>
          </a:xfrm>
        </p:spPr>
        <p:txBody>
          <a:bodyPr>
            <a:normAutofit fontScale="85000" lnSpcReduction="20000"/>
          </a:bodyPr>
          <a:lstStyle/>
          <a:p>
            <a:r>
              <a:rPr lang="en-GB" sz="2800" dirty="0">
                <a:latin typeface="Cavolini" panose="03000502040302020204" pitchFamily="66" charset="0"/>
                <a:cs typeface="Cavolini" panose="03000502040302020204" pitchFamily="66" charset="0"/>
              </a:rPr>
              <a:t>Ask your child to read their reading book to you. They should be retelling you the story in their own words as this helps them to build up their vocabulary. </a:t>
            </a:r>
          </a:p>
          <a:p>
            <a:r>
              <a:rPr lang="en-GB" sz="2800" dirty="0">
                <a:latin typeface="Cavolini" panose="03000502040302020204" pitchFamily="66" charset="0"/>
                <a:cs typeface="Cavolini" panose="03000502040302020204" pitchFamily="66" charset="0"/>
              </a:rPr>
              <a:t>Make sure your child sees you reading.</a:t>
            </a:r>
          </a:p>
          <a:p>
            <a:r>
              <a:rPr lang="en-GB" sz="2800" dirty="0">
                <a:latin typeface="Cavolini" panose="03000502040302020204" pitchFamily="66" charset="0"/>
                <a:cs typeface="Cavolini" panose="03000502040302020204" pitchFamily="66" charset="0"/>
              </a:rPr>
              <a:t>Read to your child. Show you like the book. Bring stories to life by using loud, soft, scary voices – let yourself go!</a:t>
            </a:r>
          </a:p>
          <a:p>
            <a:r>
              <a:rPr lang="en-GB" sz="2800" dirty="0">
                <a:latin typeface="Cavolini" panose="03000502040302020204" pitchFamily="66" charset="0"/>
                <a:cs typeface="Cavolini" panose="03000502040302020204" pitchFamily="66" charset="0"/>
              </a:rPr>
              <a:t>Leave books around the house for your child to dip into.</a:t>
            </a:r>
          </a:p>
          <a:p>
            <a:r>
              <a:rPr lang="en-GB" sz="2800" dirty="0">
                <a:latin typeface="Cavolini" panose="03000502040302020204" pitchFamily="66" charset="0"/>
                <a:cs typeface="Cavolini" panose="03000502040302020204" pitchFamily="66" charset="0"/>
              </a:rPr>
              <a:t>Let your child choose what they would like to read – books, comics, catalogues.</a:t>
            </a:r>
          </a:p>
          <a:p>
            <a:r>
              <a:rPr lang="en-GB" sz="2800" dirty="0">
                <a:latin typeface="Cavolini" panose="03000502040302020204" pitchFamily="66" charset="0"/>
                <a:cs typeface="Cavolini" panose="03000502040302020204" pitchFamily="66" charset="0"/>
              </a:rPr>
              <a:t>Read favourite books over and over again. Enjoy! </a:t>
            </a:r>
          </a:p>
          <a:p>
            <a:r>
              <a:rPr lang="en-GB" sz="2800" dirty="0">
                <a:latin typeface="Cavolini" panose="03000502040302020204" pitchFamily="66" charset="0"/>
                <a:cs typeface="Cavolini" panose="03000502040302020204" pitchFamily="66" charset="0"/>
              </a:rPr>
              <a:t>Ask your child to read you their favourite story using the pictures as prompts.                                                          </a:t>
            </a:r>
          </a:p>
          <a:p>
            <a:r>
              <a:rPr lang="en-GB" sz="2800" dirty="0">
                <a:latin typeface="Cavolini" panose="03000502040302020204" pitchFamily="66" charset="0"/>
                <a:cs typeface="Cavolini" panose="03000502040302020204" pitchFamily="66" charset="0"/>
              </a:rPr>
              <a:t>Visit the library and choose books to read together at home.</a:t>
            </a:r>
          </a:p>
          <a:p>
            <a:pPr marL="0" indent="0">
              <a:buNone/>
            </a:pPr>
            <a:endParaRPr lang="en-US" dirty="0"/>
          </a:p>
        </p:txBody>
      </p:sp>
    </p:spTree>
    <p:extLst>
      <p:ext uri="{BB962C8B-B14F-4D97-AF65-F5344CB8AC3E}">
        <p14:creationId xmlns:p14="http://schemas.microsoft.com/office/powerpoint/2010/main" val="36603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1764" y="76200"/>
            <a:ext cx="11737304" cy="904528"/>
          </a:xfrm>
        </p:spPr>
        <p:txBody>
          <a:bodyPr/>
          <a:lstStyle/>
          <a:p>
            <a:pPr algn="ctr"/>
            <a:r>
              <a:rPr lang="en-GB" b="1" dirty="0">
                <a:latin typeface="Cavolini" panose="03000502040302020204" pitchFamily="66" charset="0"/>
                <a:ea typeface="Calibri" panose="020F0502020204030204" pitchFamily="34" charset="0"/>
                <a:cs typeface="Cavolini" panose="03000502040302020204" pitchFamily="66" charset="0"/>
              </a:rPr>
              <a:t>Writing at School</a:t>
            </a:r>
            <a:endParaRPr lang="en-US" b="1" dirty="0"/>
          </a:p>
        </p:txBody>
      </p:sp>
      <p:sp>
        <p:nvSpPr>
          <p:cNvPr id="14" name="Content Placeholder 13"/>
          <p:cNvSpPr>
            <a:spLocks noGrp="1"/>
          </p:cNvSpPr>
          <p:nvPr>
            <p:ph idx="1"/>
          </p:nvPr>
        </p:nvSpPr>
        <p:spPr>
          <a:xfrm>
            <a:off x="261764" y="1124744"/>
            <a:ext cx="11521280" cy="5153000"/>
          </a:xfrm>
        </p:spPr>
        <p:txBody>
          <a:bodyPr>
            <a:normAutofit fontScale="92500" lnSpcReduction="20000"/>
          </a:bodyPr>
          <a:lstStyle/>
          <a:p>
            <a:r>
              <a:rPr lang="en-GB" dirty="0">
                <a:solidFill>
                  <a:srgbClr val="374C81"/>
                </a:solidFill>
                <a:latin typeface="Cavolini" panose="03000502040302020204" pitchFamily="66" charset="0"/>
                <a:cs typeface="Cavolini" panose="03000502040302020204" pitchFamily="66" charset="0"/>
              </a:rPr>
              <a:t>Daily phonics session</a:t>
            </a:r>
          </a:p>
          <a:p>
            <a:pPr marL="0" lvl="0" indent="0">
              <a:buNone/>
            </a:pPr>
            <a:r>
              <a:rPr lang="en-GB" dirty="0">
                <a:solidFill>
                  <a:srgbClr val="374C81"/>
                </a:solidFill>
                <a:latin typeface="Cavolini" panose="03000502040302020204" pitchFamily="66" charset="0"/>
                <a:cs typeface="Cavolini" panose="03000502040302020204" pitchFamily="66" charset="0"/>
              </a:rPr>
              <a:t>-Learning to recognise graphemes</a:t>
            </a:r>
          </a:p>
          <a:p>
            <a:pPr marL="0" lvl="0" indent="0">
              <a:buNone/>
            </a:pPr>
            <a:r>
              <a:rPr lang="en-GB" dirty="0">
                <a:solidFill>
                  <a:srgbClr val="374C81"/>
                </a:solidFill>
                <a:latin typeface="Cavolini" panose="03000502040302020204" pitchFamily="66" charset="0"/>
                <a:cs typeface="Cavolini" panose="03000502040302020204" pitchFamily="66" charset="0"/>
              </a:rPr>
              <a:t>-Segmenting for writing (knowing a word such as dog is made up of three sounds d-o-g)</a:t>
            </a:r>
          </a:p>
          <a:p>
            <a:pPr marL="0" lvl="0" indent="0">
              <a:buNone/>
            </a:pPr>
            <a:r>
              <a:rPr lang="en-GB" dirty="0">
                <a:solidFill>
                  <a:srgbClr val="374C81"/>
                </a:solidFill>
                <a:latin typeface="Cavolini" panose="03000502040302020204" pitchFamily="66" charset="0"/>
                <a:cs typeface="Cavolini" panose="03000502040302020204" pitchFamily="66" charset="0"/>
              </a:rPr>
              <a:t>-Tricky words</a:t>
            </a:r>
          </a:p>
          <a:p>
            <a:pPr marL="0" indent="0">
              <a:buNone/>
            </a:pPr>
            <a:endParaRPr lang="en-GB" dirty="0">
              <a:latin typeface="Cavolini" panose="03000502040302020204" pitchFamily="66" charset="0"/>
              <a:cs typeface="Cavolini" panose="03000502040302020204" pitchFamily="66" charset="0"/>
            </a:endParaRPr>
          </a:p>
          <a:p>
            <a:r>
              <a:rPr lang="en-GB" dirty="0">
                <a:latin typeface="Cavolini" panose="03000502040302020204" pitchFamily="66" charset="0"/>
                <a:cs typeface="Cavolini" panose="03000502040302020204" pitchFamily="66" charset="0"/>
              </a:rPr>
              <a:t>Letter formation</a:t>
            </a:r>
          </a:p>
          <a:p>
            <a:r>
              <a:rPr lang="en-GB" dirty="0">
                <a:latin typeface="Cavolini" panose="03000502040302020204" pitchFamily="66" charset="0"/>
                <a:cs typeface="Cavolini" panose="03000502040302020204" pitchFamily="66" charset="0"/>
              </a:rPr>
              <a:t>Mark making opportunities</a:t>
            </a:r>
          </a:p>
          <a:p>
            <a:r>
              <a:rPr lang="en-GB" dirty="0">
                <a:latin typeface="Cavolini" panose="03000502040302020204" pitchFamily="66" charset="0"/>
                <a:cs typeface="Cavolini" panose="03000502040302020204" pitchFamily="66" charset="0"/>
              </a:rPr>
              <a:t>Physical development for writing (building muscle strength)</a:t>
            </a:r>
          </a:p>
          <a:p>
            <a:r>
              <a:rPr lang="en-GB" dirty="0">
                <a:latin typeface="Cavolini" panose="03000502040302020204" pitchFamily="66" charset="0"/>
                <a:cs typeface="Cavolini" panose="03000502040302020204" pitchFamily="66" charset="0"/>
              </a:rPr>
              <a:t>Busy Fingers</a:t>
            </a:r>
          </a:p>
          <a:p>
            <a:r>
              <a:rPr lang="en-GB" dirty="0">
                <a:latin typeface="Cavolini" panose="03000502040302020204" pitchFamily="66" charset="0"/>
                <a:cs typeface="Cavolini" panose="03000502040302020204" pitchFamily="66" charset="0"/>
              </a:rPr>
              <a:t>Encouraging independence</a:t>
            </a:r>
          </a:p>
          <a:p>
            <a:pPr marL="0" indent="0">
              <a:buNone/>
            </a:pPr>
            <a:endParaRPr lang="en-US" dirty="0"/>
          </a:p>
        </p:txBody>
      </p:sp>
    </p:spTree>
    <p:extLst>
      <p:ext uri="{BB962C8B-B14F-4D97-AF65-F5344CB8AC3E}">
        <p14:creationId xmlns:p14="http://schemas.microsoft.com/office/powerpoint/2010/main" val="127574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1764" y="76200"/>
            <a:ext cx="11737304" cy="904528"/>
          </a:xfrm>
        </p:spPr>
        <p:txBody>
          <a:bodyPr/>
          <a:lstStyle/>
          <a:p>
            <a:pPr algn="ctr"/>
            <a:r>
              <a:rPr lang="en-GB" b="1" dirty="0">
                <a:latin typeface="Cavolini" panose="03000502040302020204" pitchFamily="66" charset="0"/>
                <a:ea typeface="Calibri" panose="020F0502020204030204" pitchFamily="34" charset="0"/>
                <a:cs typeface="Cavolini" panose="03000502040302020204" pitchFamily="66" charset="0"/>
              </a:rPr>
              <a:t>How Can I Support Writing at Home?</a:t>
            </a:r>
            <a:endParaRPr lang="en-US" b="1" dirty="0"/>
          </a:p>
        </p:txBody>
      </p:sp>
      <p:sp>
        <p:nvSpPr>
          <p:cNvPr id="14" name="Content Placeholder 13"/>
          <p:cNvSpPr>
            <a:spLocks noGrp="1"/>
          </p:cNvSpPr>
          <p:nvPr>
            <p:ph idx="1"/>
          </p:nvPr>
        </p:nvSpPr>
        <p:spPr>
          <a:xfrm>
            <a:off x="189757" y="1124744"/>
            <a:ext cx="11809311" cy="5544616"/>
          </a:xfrm>
        </p:spPr>
        <p:txBody>
          <a:bodyPr>
            <a:normAutofit/>
          </a:bodyPr>
          <a:lstStyle/>
          <a:p>
            <a:r>
              <a:rPr lang="en-GB" sz="2800" dirty="0"/>
              <a:t>Reinforce correct letter formation – see Little </a:t>
            </a:r>
            <a:r>
              <a:rPr lang="en-GB" sz="2800" dirty="0" err="1"/>
              <a:t>Wandle</a:t>
            </a:r>
            <a:r>
              <a:rPr lang="en-GB" sz="2800" dirty="0"/>
              <a:t> Handout for Handwriting Ditties</a:t>
            </a:r>
          </a:p>
          <a:p>
            <a:r>
              <a:rPr lang="en-GB" sz="2800" dirty="0"/>
              <a:t>Encourage drawing, writing and mark making</a:t>
            </a:r>
          </a:p>
          <a:p>
            <a:r>
              <a:rPr lang="en-GB" sz="2800" dirty="0"/>
              <a:t>Encourage tripod pencil grip</a:t>
            </a:r>
          </a:p>
          <a:p>
            <a:endParaRPr lang="en-GB" sz="2800" dirty="0"/>
          </a:p>
          <a:p>
            <a:r>
              <a:rPr lang="en-GB" sz="2800" dirty="0"/>
              <a:t>Model everyday writing – shopping lists, letters, cards, notes </a:t>
            </a:r>
            <a:r>
              <a:rPr lang="en-GB" sz="2800" dirty="0" err="1"/>
              <a:t>ect</a:t>
            </a:r>
            <a:endParaRPr lang="en-GB" sz="2800" dirty="0"/>
          </a:p>
          <a:p>
            <a:r>
              <a:rPr lang="en-GB" sz="2800" dirty="0"/>
              <a:t>Do not spell everything out for them – encourage them to sound it out.</a:t>
            </a:r>
          </a:p>
          <a:p>
            <a:r>
              <a:rPr lang="en-GB" sz="2800" dirty="0"/>
              <a:t>Encourage independence</a:t>
            </a:r>
          </a:p>
          <a:p>
            <a:pPr marL="0" indent="0">
              <a:buNone/>
            </a:pPr>
            <a:endParaRPr lang="en-US" dirty="0"/>
          </a:p>
        </p:txBody>
      </p:sp>
      <p:pic>
        <p:nvPicPr>
          <p:cNvPr id="2" name="Picture 1">
            <a:extLst>
              <a:ext uri="{FF2B5EF4-FFF2-40B4-BE49-F238E27FC236}">
                <a16:creationId xmlns:a16="http://schemas.microsoft.com/office/drawing/2014/main" id="{3BBA3B1C-D665-4F24-AEDB-395C88D11D45}"/>
              </a:ext>
            </a:extLst>
          </p:cNvPr>
          <p:cNvPicPr>
            <a:picLocks noChangeAspect="1"/>
          </p:cNvPicPr>
          <p:nvPr/>
        </p:nvPicPr>
        <p:blipFill rotWithShape="1">
          <a:blip r:embed="rId2"/>
          <a:srcRect l="3114" t="17854" r="80129" b="57759"/>
          <a:stretch/>
        </p:blipFill>
        <p:spPr>
          <a:xfrm>
            <a:off x="8612880" y="2132856"/>
            <a:ext cx="2692375" cy="2088232"/>
          </a:xfrm>
          <a:prstGeom prst="rect">
            <a:avLst/>
          </a:prstGeom>
        </p:spPr>
      </p:pic>
    </p:spTree>
    <p:extLst>
      <p:ext uri="{BB962C8B-B14F-4D97-AF65-F5344CB8AC3E}">
        <p14:creationId xmlns:p14="http://schemas.microsoft.com/office/powerpoint/2010/main" val="107576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7748" y="188640"/>
            <a:ext cx="11737304" cy="1036960"/>
          </a:xfrm>
        </p:spPr>
        <p:txBody>
          <a:bodyPr>
            <a:normAutofit/>
          </a:bodyPr>
          <a:lstStyle/>
          <a:p>
            <a:pPr algn="ctr"/>
            <a:r>
              <a:rPr lang="en-US" sz="5400" b="1" dirty="0">
                <a:latin typeface="Cavolini" panose="03000502040302020204" pitchFamily="66" charset="0"/>
                <a:cs typeface="Cavolini" panose="03000502040302020204" pitchFamily="66" charset="0"/>
              </a:rPr>
              <a:t>Speaking and Listening </a:t>
            </a:r>
          </a:p>
        </p:txBody>
      </p:sp>
      <p:sp>
        <p:nvSpPr>
          <p:cNvPr id="14" name="Content Placeholder 13"/>
          <p:cNvSpPr>
            <a:spLocks noGrp="1"/>
          </p:cNvSpPr>
          <p:nvPr>
            <p:ph idx="1"/>
          </p:nvPr>
        </p:nvSpPr>
        <p:spPr>
          <a:xfrm>
            <a:off x="225760" y="1705000"/>
            <a:ext cx="11521280" cy="5153000"/>
          </a:xfrm>
        </p:spPr>
        <p:txBody>
          <a:bodyPr>
            <a:normAutofit/>
          </a:bodyPr>
          <a:lstStyle/>
          <a:p>
            <a:pPr marL="457200" lvl="0" indent="-457200" defTabSz="914400">
              <a:lnSpc>
                <a:spcPct val="100000"/>
              </a:lnSpc>
              <a:spcBef>
                <a:spcPts val="0"/>
              </a:spcBef>
              <a:buSzTx/>
            </a:pPr>
            <a:r>
              <a:rPr lang="en-GB" altLang="en-US" sz="3600" dirty="0">
                <a:latin typeface="Cavolini" panose="03000502040302020204" pitchFamily="66" charset="0"/>
                <a:cs typeface="Cavolini" panose="03000502040302020204" pitchFamily="66" charset="0"/>
              </a:rPr>
              <a:t>Speaking and listening are vital skills children need to develop in order to live successful lives in society.</a:t>
            </a:r>
          </a:p>
          <a:p>
            <a:pPr marL="457200" lvl="0" indent="-457200" defTabSz="914400">
              <a:lnSpc>
                <a:spcPct val="100000"/>
              </a:lnSpc>
              <a:spcBef>
                <a:spcPts val="0"/>
              </a:spcBef>
              <a:buSzTx/>
            </a:pPr>
            <a:endParaRPr lang="en-GB" altLang="en-US" sz="3600" dirty="0">
              <a:latin typeface="Cavolini" panose="03000502040302020204" pitchFamily="66" charset="0"/>
              <a:cs typeface="Cavolini" panose="03000502040302020204" pitchFamily="66" charset="0"/>
            </a:endParaRPr>
          </a:p>
          <a:p>
            <a:pPr marL="457200" lvl="0" indent="-457200" defTabSz="914400">
              <a:lnSpc>
                <a:spcPct val="100000"/>
              </a:lnSpc>
              <a:spcBef>
                <a:spcPts val="0"/>
              </a:spcBef>
              <a:buSzTx/>
            </a:pPr>
            <a:r>
              <a:rPr lang="en-GB" altLang="en-US" sz="3600" dirty="0">
                <a:latin typeface="Cavolini" panose="03000502040302020204" pitchFamily="66" charset="0"/>
                <a:cs typeface="Cavolini" panose="03000502040302020204" pitchFamily="66" charset="0"/>
              </a:rPr>
              <a:t>They are key skills for children developing their ability to read and write.</a:t>
            </a:r>
          </a:p>
          <a:p>
            <a:pPr marL="0" indent="0">
              <a:buNone/>
            </a:pPr>
            <a:endParaRPr lang="en-US" dirty="0"/>
          </a:p>
        </p:txBody>
      </p:sp>
    </p:spTree>
    <p:extLst>
      <p:ext uri="{BB962C8B-B14F-4D97-AF65-F5344CB8AC3E}">
        <p14:creationId xmlns:p14="http://schemas.microsoft.com/office/powerpoint/2010/main" val="218806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736" y="292224"/>
            <a:ext cx="11737304" cy="1036960"/>
          </a:xfrm>
        </p:spPr>
        <p:txBody>
          <a:bodyPr>
            <a:noAutofit/>
          </a:bodyPr>
          <a:lstStyle/>
          <a:p>
            <a:pPr algn="ctr"/>
            <a:r>
              <a:rPr lang="en-US" sz="4000" b="1" dirty="0">
                <a:latin typeface="Cavolini" panose="03000502040302020204" pitchFamily="66" charset="0"/>
                <a:cs typeface="Cavolini" panose="03000502040302020204" pitchFamily="66" charset="0"/>
              </a:rPr>
              <a:t>How to Help Develop Speaking and Listening Skills</a:t>
            </a:r>
          </a:p>
        </p:txBody>
      </p:sp>
      <p:sp>
        <p:nvSpPr>
          <p:cNvPr id="14" name="Content Placeholder 13"/>
          <p:cNvSpPr>
            <a:spLocks noGrp="1"/>
          </p:cNvSpPr>
          <p:nvPr>
            <p:ph idx="1"/>
          </p:nvPr>
        </p:nvSpPr>
        <p:spPr>
          <a:xfrm>
            <a:off x="225760" y="1412776"/>
            <a:ext cx="11521280" cy="5153000"/>
          </a:xfrm>
        </p:spPr>
        <p:txBody>
          <a:bodyPr>
            <a:normAutofit/>
          </a:bodyPr>
          <a:lstStyle/>
          <a:p>
            <a:r>
              <a:rPr lang="en-GB" altLang="en-US" sz="2800" dirty="0">
                <a:latin typeface="Cavolini" panose="03000502040302020204" pitchFamily="66" charset="0"/>
                <a:cs typeface="Cavolini" panose="03000502040302020204" pitchFamily="66" charset="0"/>
              </a:rPr>
              <a:t>Talk to them.</a:t>
            </a:r>
          </a:p>
          <a:p>
            <a:r>
              <a:rPr lang="en-GB" altLang="en-US" sz="2800" dirty="0">
                <a:latin typeface="Cavolini" panose="03000502040302020204" pitchFamily="66" charset="0"/>
                <a:cs typeface="Cavolini" panose="03000502040302020204" pitchFamily="66" charset="0"/>
              </a:rPr>
              <a:t>Ask questions.</a:t>
            </a:r>
          </a:p>
          <a:p>
            <a:r>
              <a:rPr lang="en-GB" altLang="en-US" sz="2800" dirty="0">
                <a:latin typeface="Cavolini" panose="03000502040302020204" pitchFamily="66" charset="0"/>
                <a:cs typeface="Cavolini" panose="03000502040302020204" pitchFamily="66" charset="0"/>
              </a:rPr>
              <a:t>Model and expect good listening.</a:t>
            </a:r>
          </a:p>
          <a:p>
            <a:r>
              <a:rPr lang="en-GB" altLang="en-US" sz="2800" dirty="0">
                <a:latin typeface="Cavolini" panose="03000502040302020204" pitchFamily="66" charset="0"/>
                <a:cs typeface="Cavolini" panose="03000502040302020204" pitchFamily="66" charset="0"/>
              </a:rPr>
              <a:t>Encourage the understanding and use of new vocabulary.</a:t>
            </a:r>
          </a:p>
          <a:p>
            <a:r>
              <a:rPr lang="en-GB" altLang="en-US" sz="2800" dirty="0">
                <a:latin typeface="Cavolini" panose="03000502040302020204" pitchFamily="66" charset="0"/>
                <a:cs typeface="Cavolini" panose="03000502040302020204" pitchFamily="66" charset="0"/>
              </a:rPr>
              <a:t>Sing songs, rhymes and read poems, enjoying the rhyme and rhythm of words.</a:t>
            </a:r>
          </a:p>
          <a:p>
            <a:r>
              <a:rPr lang="en-GB" altLang="en-US" sz="2800" dirty="0">
                <a:latin typeface="Cavolini" panose="03000502040302020204" pitchFamily="66" charset="0"/>
                <a:cs typeface="Cavolini" panose="03000502040302020204" pitchFamily="66" charset="0"/>
              </a:rPr>
              <a:t>Read to your child regularly and develop their story language</a:t>
            </a:r>
            <a:r>
              <a:rPr lang="en-GB" altLang="en-US" dirty="0">
                <a:latin typeface="Cavolini" panose="03000502040302020204" pitchFamily="66" charset="0"/>
                <a:cs typeface="Cavolini" panose="03000502040302020204" pitchFamily="66" charset="0"/>
              </a:rPr>
              <a:t>.</a:t>
            </a:r>
            <a:endParaRPr lang="en-US"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6177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5760" y="-56232"/>
            <a:ext cx="11737304" cy="1036960"/>
          </a:xfrm>
        </p:spPr>
        <p:txBody>
          <a:bodyPr>
            <a:normAutofit/>
          </a:bodyPr>
          <a:lstStyle/>
          <a:p>
            <a:pPr algn="ctr"/>
            <a:r>
              <a:rPr lang="en-US" sz="5400" b="1" dirty="0">
                <a:latin typeface="Cavolini" panose="03000502040302020204" pitchFamily="66" charset="0"/>
                <a:cs typeface="Cavolini" panose="03000502040302020204" pitchFamily="66" charset="0"/>
              </a:rPr>
              <a:t>Phonics </a:t>
            </a:r>
          </a:p>
        </p:txBody>
      </p:sp>
      <p:sp>
        <p:nvSpPr>
          <p:cNvPr id="14" name="Content Placeholder 13"/>
          <p:cNvSpPr>
            <a:spLocks noGrp="1"/>
          </p:cNvSpPr>
          <p:nvPr>
            <p:ph idx="1"/>
          </p:nvPr>
        </p:nvSpPr>
        <p:spPr>
          <a:xfrm>
            <a:off x="225760" y="1268760"/>
            <a:ext cx="11521280" cy="5153000"/>
          </a:xfrm>
        </p:spPr>
        <p:txBody>
          <a:bodyPr>
            <a:normAutofit/>
          </a:bodyPr>
          <a:lstStyle/>
          <a:p>
            <a:pPr marL="0" lvl="0" indent="0" defTabSz="914400">
              <a:lnSpc>
                <a:spcPct val="115000"/>
              </a:lnSpc>
              <a:spcBef>
                <a:spcPts val="0"/>
              </a:spcBef>
              <a:spcAft>
                <a:spcPts val="1000"/>
              </a:spcAft>
              <a:buSzTx/>
              <a:buNone/>
            </a:pPr>
            <a:r>
              <a:rPr lang="en-GB" sz="3200" dirty="0">
                <a:latin typeface="Cavolini" panose="03000502040302020204" pitchFamily="66" charset="0"/>
                <a:ea typeface="Calibri" panose="020F0502020204030204" pitchFamily="34" charset="0"/>
                <a:cs typeface="Cavolini" panose="03000502040302020204" pitchFamily="66" charset="0"/>
              </a:rPr>
              <a:t>We use Little </a:t>
            </a:r>
            <a:r>
              <a:rPr lang="en-GB" sz="3200" dirty="0" err="1">
                <a:latin typeface="Cavolini" panose="03000502040302020204" pitchFamily="66" charset="0"/>
                <a:ea typeface="Calibri" panose="020F0502020204030204" pitchFamily="34" charset="0"/>
                <a:cs typeface="Cavolini" panose="03000502040302020204" pitchFamily="66" charset="0"/>
              </a:rPr>
              <a:t>Wandle</a:t>
            </a:r>
            <a:r>
              <a:rPr lang="en-GB" sz="3200" dirty="0">
                <a:latin typeface="Cavolini" panose="03000502040302020204" pitchFamily="66" charset="0"/>
                <a:ea typeface="Calibri" panose="020F0502020204030204" pitchFamily="34" charset="0"/>
                <a:cs typeface="Cavolini" panose="03000502040302020204" pitchFamily="66" charset="0"/>
              </a:rPr>
              <a:t> Letters and Sounds revised to teach reading. </a:t>
            </a:r>
          </a:p>
          <a:p>
            <a:pPr marL="0" lvl="0" indent="0" defTabSz="914400">
              <a:lnSpc>
                <a:spcPct val="115000"/>
              </a:lnSpc>
              <a:spcBef>
                <a:spcPts val="0"/>
              </a:spcBef>
              <a:spcAft>
                <a:spcPts val="1000"/>
              </a:spcAft>
              <a:buSzTx/>
              <a:buNone/>
            </a:pPr>
            <a:endParaRPr lang="en-GB" sz="3200" dirty="0">
              <a:latin typeface="Cavolini" panose="03000502040302020204" pitchFamily="66" charset="0"/>
              <a:ea typeface="Calibri" panose="020F0502020204030204" pitchFamily="34" charset="0"/>
              <a:cs typeface="Cavolini" panose="03000502040302020204" pitchFamily="66" charset="0"/>
            </a:endParaRPr>
          </a:p>
          <a:p>
            <a:pPr marL="0" lvl="0" indent="0" defTabSz="914400">
              <a:lnSpc>
                <a:spcPct val="115000"/>
              </a:lnSpc>
              <a:spcBef>
                <a:spcPts val="0"/>
              </a:spcBef>
              <a:spcAft>
                <a:spcPts val="1000"/>
              </a:spcAft>
              <a:buSzTx/>
              <a:buNone/>
            </a:pPr>
            <a:r>
              <a:rPr lang="en-GB" sz="3200" dirty="0">
                <a:latin typeface="Cavolini" panose="03000502040302020204" pitchFamily="66" charset="0"/>
                <a:ea typeface="Calibri" panose="020F0502020204030204" pitchFamily="34" charset="0"/>
                <a:cs typeface="Cavolini" panose="03000502040302020204" pitchFamily="66" charset="0"/>
              </a:rPr>
              <a:t>Letters and Sounds is a systematic approach for teaching children to read using phonics. It is used in many schools in England. It is split into six phases, from starting to learn about sounds at nursery to becoming fluent readers around age 7.</a:t>
            </a:r>
          </a:p>
          <a:p>
            <a:pPr marL="342900" lvl="0" indent="-342900" defTabSz="914400">
              <a:lnSpc>
                <a:spcPct val="115000"/>
              </a:lnSpc>
              <a:spcBef>
                <a:spcPts val="0"/>
              </a:spcBef>
              <a:spcAft>
                <a:spcPts val="1000"/>
              </a:spcAft>
              <a:buSzTx/>
            </a:pPr>
            <a:endParaRPr lang="en-GB" sz="2000" dirty="0">
              <a:latin typeface="Cavolini" panose="03000502040302020204" pitchFamily="66" charset="0"/>
              <a:ea typeface="Calibri" panose="020F0502020204030204" pitchFamily="34" charset="0"/>
              <a:cs typeface="Cavolini" panose="03000502040302020204" pitchFamily="66" charset="0"/>
            </a:endParaRPr>
          </a:p>
          <a:p>
            <a:pPr marL="342900" lvl="0" indent="-342900" defTabSz="914400">
              <a:lnSpc>
                <a:spcPct val="115000"/>
              </a:lnSpc>
              <a:spcBef>
                <a:spcPts val="0"/>
              </a:spcBef>
              <a:spcAft>
                <a:spcPts val="1000"/>
              </a:spcAft>
              <a:buSzTx/>
            </a:pPr>
            <a:endParaRPr lang="en-GB" sz="2000" dirty="0">
              <a:latin typeface="Cavolini" panose="03000502040302020204" pitchFamily="66" charset="0"/>
              <a:ea typeface="Calibri" panose="020F0502020204030204" pitchFamily="34" charset="0"/>
              <a:cs typeface="Cavolini" panose="03000502040302020204" pitchFamily="66" charset="0"/>
            </a:endParaRPr>
          </a:p>
          <a:p>
            <a:pPr marL="0" indent="0">
              <a:buNone/>
            </a:pPr>
            <a:endParaRPr lang="en-US" dirty="0"/>
          </a:p>
        </p:txBody>
      </p:sp>
    </p:spTree>
    <p:extLst>
      <p:ext uri="{BB962C8B-B14F-4D97-AF65-F5344CB8AC3E}">
        <p14:creationId xmlns:p14="http://schemas.microsoft.com/office/powerpoint/2010/main" val="262119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8906" y="0"/>
            <a:ext cx="11737304" cy="1108968"/>
          </a:xfrm>
        </p:spPr>
        <p:txBody>
          <a:bodyPr>
            <a:normAutofit/>
          </a:bodyPr>
          <a:lstStyle/>
          <a:p>
            <a:pPr algn="ctr"/>
            <a:r>
              <a:rPr lang="en-US" sz="5400" b="1" dirty="0">
                <a:latin typeface="Cavolini" panose="03000502040302020204" pitchFamily="66" charset="0"/>
                <a:cs typeface="Cavolini" panose="03000502040302020204" pitchFamily="66" charset="0"/>
              </a:rPr>
              <a:t>Phase 1 </a:t>
            </a:r>
          </a:p>
        </p:txBody>
      </p:sp>
      <p:sp>
        <p:nvSpPr>
          <p:cNvPr id="14" name="Content Placeholder 13"/>
          <p:cNvSpPr>
            <a:spLocks noGrp="1"/>
          </p:cNvSpPr>
          <p:nvPr>
            <p:ph idx="1"/>
          </p:nvPr>
        </p:nvSpPr>
        <p:spPr>
          <a:xfrm>
            <a:off x="225760" y="1268760"/>
            <a:ext cx="11521280" cy="5153000"/>
          </a:xfrm>
        </p:spPr>
        <p:txBody>
          <a:bodyPr>
            <a:normAutofit/>
          </a:bodyPr>
          <a:lstStyle/>
          <a:p>
            <a:pPr defTabSz="914400">
              <a:lnSpc>
                <a:spcPct val="115000"/>
              </a:lnSpc>
              <a:spcBef>
                <a:spcPts val="0"/>
              </a:spcBef>
              <a:spcAft>
                <a:spcPts val="1000"/>
              </a:spcAft>
              <a:buSzTx/>
            </a:pPr>
            <a:r>
              <a:rPr lang="en-GB" sz="4000" dirty="0">
                <a:latin typeface="Cavolini" panose="03000502040302020204" pitchFamily="66" charset="0"/>
                <a:ea typeface="Calibri" panose="020F0502020204030204" pitchFamily="34" charset="0"/>
                <a:cs typeface="Cavolini" panose="03000502040302020204" pitchFamily="66" charset="0"/>
              </a:rPr>
              <a:t>All about sounds, musical, environmental, voice and body</a:t>
            </a:r>
          </a:p>
          <a:p>
            <a:pPr defTabSz="914400">
              <a:lnSpc>
                <a:spcPct val="115000"/>
              </a:lnSpc>
              <a:spcBef>
                <a:spcPts val="0"/>
              </a:spcBef>
              <a:spcAft>
                <a:spcPts val="1000"/>
              </a:spcAft>
              <a:buSzTx/>
            </a:pPr>
            <a:endParaRPr lang="en-GB" sz="1000" dirty="0">
              <a:latin typeface="Cavolini" panose="03000502040302020204" pitchFamily="66" charset="0"/>
              <a:ea typeface="Calibri" panose="020F0502020204030204" pitchFamily="34" charset="0"/>
              <a:cs typeface="Cavolini" panose="03000502040302020204" pitchFamily="66" charset="0"/>
            </a:endParaRPr>
          </a:p>
          <a:p>
            <a:pPr defTabSz="914400">
              <a:lnSpc>
                <a:spcPct val="115000"/>
              </a:lnSpc>
              <a:spcBef>
                <a:spcPts val="0"/>
              </a:spcBef>
              <a:spcAft>
                <a:spcPts val="1000"/>
              </a:spcAft>
              <a:buSzTx/>
            </a:pPr>
            <a:r>
              <a:rPr lang="en-GB" sz="4000" dirty="0">
                <a:latin typeface="Cavolini" panose="03000502040302020204" pitchFamily="66" charset="0"/>
                <a:ea typeface="Calibri" panose="020F0502020204030204" pitchFamily="34" charset="0"/>
                <a:cs typeface="Cavolini" panose="03000502040302020204" pitchFamily="66" charset="0"/>
              </a:rPr>
              <a:t>Aural discrimination of sounds, including letter sounds</a:t>
            </a:r>
          </a:p>
          <a:p>
            <a:pPr defTabSz="914400">
              <a:lnSpc>
                <a:spcPct val="115000"/>
              </a:lnSpc>
              <a:spcBef>
                <a:spcPts val="0"/>
              </a:spcBef>
              <a:spcAft>
                <a:spcPts val="1000"/>
              </a:spcAft>
              <a:buSzTx/>
            </a:pPr>
            <a:endParaRPr lang="en-GB" sz="1200" dirty="0">
              <a:latin typeface="Cavolini" panose="03000502040302020204" pitchFamily="66" charset="0"/>
              <a:ea typeface="Calibri" panose="020F0502020204030204" pitchFamily="34" charset="0"/>
              <a:cs typeface="Cavolini" panose="03000502040302020204" pitchFamily="66" charset="0"/>
            </a:endParaRPr>
          </a:p>
          <a:p>
            <a:pPr defTabSz="914400">
              <a:lnSpc>
                <a:spcPct val="115000"/>
              </a:lnSpc>
              <a:spcBef>
                <a:spcPts val="0"/>
              </a:spcBef>
              <a:spcAft>
                <a:spcPts val="1000"/>
              </a:spcAft>
              <a:buSzTx/>
            </a:pPr>
            <a:r>
              <a:rPr lang="en-GB" sz="4000" dirty="0">
                <a:latin typeface="Cavolini" panose="03000502040302020204" pitchFamily="66" charset="0"/>
                <a:ea typeface="Calibri" panose="020F0502020204030204" pitchFamily="34" charset="0"/>
                <a:cs typeface="Cavolini" panose="03000502040302020204" pitchFamily="66" charset="0"/>
              </a:rPr>
              <a:t>Blending and segmenting orally</a:t>
            </a:r>
          </a:p>
        </p:txBody>
      </p:sp>
    </p:spTree>
    <p:extLst>
      <p:ext uri="{BB962C8B-B14F-4D97-AF65-F5344CB8AC3E}">
        <p14:creationId xmlns:p14="http://schemas.microsoft.com/office/powerpoint/2010/main" val="340502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7748" y="24814"/>
            <a:ext cx="11737304" cy="1108968"/>
          </a:xfrm>
        </p:spPr>
        <p:txBody>
          <a:bodyPr>
            <a:normAutofit/>
          </a:bodyPr>
          <a:lstStyle/>
          <a:p>
            <a:pPr algn="ctr"/>
            <a:r>
              <a:rPr lang="en-US" sz="5400" b="1" dirty="0">
                <a:latin typeface="Cavolini" panose="03000502040302020204" pitchFamily="66" charset="0"/>
                <a:cs typeface="Cavolini" panose="03000502040302020204" pitchFamily="66" charset="0"/>
              </a:rPr>
              <a:t>Phase 2 </a:t>
            </a:r>
          </a:p>
        </p:txBody>
      </p:sp>
      <p:sp>
        <p:nvSpPr>
          <p:cNvPr id="14" name="Content Placeholder 13"/>
          <p:cNvSpPr>
            <a:spLocks noGrp="1"/>
          </p:cNvSpPr>
          <p:nvPr>
            <p:ph idx="1"/>
          </p:nvPr>
        </p:nvSpPr>
        <p:spPr>
          <a:xfrm>
            <a:off x="225760" y="1268760"/>
            <a:ext cx="11521280" cy="5153000"/>
          </a:xfrm>
        </p:spPr>
        <p:txBody>
          <a:bodyPr>
            <a:normAutofit/>
          </a:bodyPr>
          <a:lstStyle/>
          <a:p>
            <a:pPr defTabSz="914400">
              <a:lnSpc>
                <a:spcPct val="115000"/>
              </a:lnSpc>
              <a:spcBef>
                <a:spcPts val="0"/>
              </a:spcBef>
              <a:spcAft>
                <a:spcPts val="1000"/>
              </a:spcAft>
              <a:buSzTx/>
            </a:pPr>
            <a:r>
              <a:rPr lang="en-GB" sz="4000" dirty="0">
                <a:latin typeface="Cavolini" panose="03000502040302020204" pitchFamily="66" charset="0"/>
                <a:ea typeface="Calibri" panose="020F0502020204030204" pitchFamily="34" charset="0"/>
                <a:cs typeface="Cavolini" panose="03000502040302020204" pitchFamily="66" charset="0"/>
              </a:rPr>
              <a:t>Learning specific letters and sounds</a:t>
            </a:r>
          </a:p>
          <a:p>
            <a:pPr defTabSz="914400">
              <a:lnSpc>
                <a:spcPct val="115000"/>
              </a:lnSpc>
              <a:spcBef>
                <a:spcPts val="0"/>
              </a:spcBef>
              <a:spcAft>
                <a:spcPts val="1000"/>
              </a:spcAft>
              <a:buSzTx/>
            </a:pPr>
            <a:endParaRPr lang="en-GB" sz="1400" dirty="0">
              <a:latin typeface="Cavolini" panose="03000502040302020204" pitchFamily="66" charset="0"/>
              <a:ea typeface="Calibri" panose="020F0502020204030204" pitchFamily="34" charset="0"/>
              <a:cs typeface="Cavolini" panose="03000502040302020204" pitchFamily="66" charset="0"/>
            </a:endParaRPr>
          </a:p>
          <a:p>
            <a:pPr defTabSz="914400">
              <a:lnSpc>
                <a:spcPct val="115000"/>
              </a:lnSpc>
              <a:spcBef>
                <a:spcPts val="0"/>
              </a:spcBef>
              <a:spcAft>
                <a:spcPts val="1000"/>
              </a:spcAft>
              <a:buSzTx/>
            </a:pPr>
            <a:r>
              <a:rPr lang="en-GB" sz="4000" dirty="0">
                <a:latin typeface="Cavolini" panose="03000502040302020204" pitchFamily="66" charset="0"/>
                <a:ea typeface="Calibri" panose="020F0502020204030204" pitchFamily="34" charset="0"/>
                <a:cs typeface="Cavolini" panose="03000502040302020204" pitchFamily="66" charset="0"/>
              </a:rPr>
              <a:t>Reading sight words: I, go, no, to, the</a:t>
            </a:r>
          </a:p>
          <a:p>
            <a:pPr marL="0" indent="0" defTabSz="914400">
              <a:lnSpc>
                <a:spcPct val="115000"/>
              </a:lnSpc>
              <a:spcBef>
                <a:spcPts val="0"/>
              </a:spcBef>
              <a:spcAft>
                <a:spcPts val="1000"/>
              </a:spcAft>
              <a:buSzTx/>
              <a:buNone/>
            </a:pPr>
            <a:endParaRPr lang="en-GB" dirty="0">
              <a:latin typeface="Cavolini" panose="03000502040302020204" pitchFamily="66" charset="0"/>
              <a:ea typeface="Calibri" panose="020F0502020204030204" pitchFamily="34" charset="0"/>
              <a:cs typeface="Cavolini" panose="03000502040302020204" pitchFamily="66" charset="0"/>
            </a:endParaRPr>
          </a:p>
          <a:p>
            <a:pPr defTabSz="914400">
              <a:lnSpc>
                <a:spcPct val="115000"/>
              </a:lnSpc>
              <a:spcBef>
                <a:spcPts val="0"/>
              </a:spcBef>
              <a:spcAft>
                <a:spcPts val="1000"/>
              </a:spcAft>
              <a:buSzTx/>
            </a:pPr>
            <a:r>
              <a:rPr lang="en-GB" sz="4000" dirty="0">
                <a:latin typeface="Cavolini" panose="03000502040302020204" pitchFamily="66" charset="0"/>
                <a:ea typeface="Calibri" panose="020F0502020204030204" pitchFamily="34" charset="0"/>
                <a:cs typeface="Cavolini" panose="03000502040302020204" pitchFamily="66" charset="0"/>
              </a:rPr>
              <a:t>Blending and segmenting </a:t>
            </a:r>
            <a:r>
              <a:rPr lang="en-GB" sz="4000" dirty="0" err="1">
                <a:latin typeface="Cavolini" panose="03000502040302020204" pitchFamily="66" charset="0"/>
                <a:ea typeface="Calibri" panose="020F0502020204030204" pitchFamily="34" charset="0"/>
                <a:cs typeface="Cavolini" panose="03000502040302020204" pitchFamily="66" charset="0"/>
              </a:rPr>
              <a:t>vc</a:t>
            </a:r>
            <a:r>
              <a:rPr lang="en-GB" sz="4000" dirty="0">
                <a:latin typeface="Cavolini" panose="03000502040302020204" pitchFamily="66" charset="0"/>
                <a:ea typeface="Calibri" panose="020F0502020204030204" pitchFamily="34" charset="0"/>
                <a:cs typeface="Cavolini" panose="03000502040302020204" pitchFamily="66" charset="0"/>
              </a:rPr>
              <a:t> and </a:t>
            </a:r>
            <a:r>
              <a:rPr lang="en-GB" sz="4000" dirty="0" err="1">
                <a:latin typeface="Cavolini" panose="03000502040302020204" pitchFamily="66" charset="0"/>
                <a:ea typeface="Calibri" panose="020F0502020204030204" pitchFamily="34" charset="0"/>
                <a:cs typeface="Cavolini" panose="03000502040302020204" pitchFamily="66" charset="0"/>
              </a:rPr>
              <a:t>cvc</a:t>
            </a:r>
            <a:endParaRPr lang="en-GB" sz="4000" dirty="0">
              <a:latin typeface="Cavolini" panose="03000502040302020204" pitchFamily="66" charset="0"/>
              <a:ea typeface="Calibri" panose="020F0502020204030204" pitchFamily="34" charset="0"/>
              <a:cs typeface="Cavolini" panose="03000502040302020204" pitchFamily="66" charset="0"/>
            </a:endParaRPr>
          </a:p>
          <a:p>
            <a:pPr marL="0" indent="0" defTabSz="914400">
              <a:lnSpc>
                <a:spcPct val="115000"/>
              </a:lnSpc>
              <a:spcBef>
                <a:spcPts val="0"/>
              </a:spcBef>
              <a:spcAft>
                <a:spcPts val="1000"/>
              </a:spcAft>
              <a:buSzTx/>
              <a:buNone/>
            </a:pPr>
            <a:r>
              <a:rPr lang="en-GB" sz="4000" dirty="0">
                <a:latin typeface="Cavolini" panose="03000502040302020204" pitchFamily="66" charset="0"/>
                <a:ea typeface="Calibri" panose="020F0502020204030204" pitchFamily="34" charset="0"/>
                <a:cs typeface="Cavolini" panose="03000502040302020204" pitchFamily="66" charset="0"/>
              </a:rPr>
              <a:t>words, and in captions and sentences</a:t>
            </a:r>
          </a:p>
        </p:txBody>
      </p:sp>
    </p:spTree>
    <p:extLst>
      <p:ext uri="{BB962C8B-B14F-4D97-AF65-F5344CB8AC3E}">
        <p14:creationId xmlns:p14="http://schemas.microsoft.com/office/powerpoint/2010/main" val="310769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7748" y="-262260"/>
            <a:ext cx="11737304" cy="1397000"/>
          </a:xfrm>
        </p:spPr>
        <p:txBody>
          <a:bodyPr>
            <a:normAutofit/>
          </a:bodyPr>
          <a:lstStyle/>
          <a:p>
            <a:pPr algn="ctr"/>
            <a:r>
              <a:rPr lang="en-US" sz="5400" b="1" dirty="0">
                <a:latin typeface="Cavolini" panose="03000502040302020204" pitchFamily="66" charset="0"/>
                <a:cs typeface="Cavolini" panose="03000502040302020204" pitchFamily="66" charset="0"/>
              </a:rPr>
              <a:t>Pronunciation of Sounds</a:t>
            </a:r>
          </a:p>
        </p:txBody>
      </p:sp>
      <p:sp>
        <p:nvSpPr>
          <p:cNvPr id="14" name="Content Placeholder 13"/>
          <p:cNvSpPr>
            <a:spLocks noGrp="1"/>
          </p:cNvSpPr>
          <p:nvPr>
            <p:ph idx="1"/>
          </p:nvPr>
        </p:nvSpPr>
        <p:spPr>
          <a:xfrm>
            <a:off x="225760" y="1412776"/>
            <a:ext cx="11737304" cy="5008984"/>
          </a:xfrm>
        </p:spPr>
        <p:txBody>
          <a:bodyPr>
            <a:normAutofit/>
          </a:bodyPr>
          <a:lstStyle/>
          <a:p>
            <a:pPr marL="342900" lvl="0" indent="-342900" defTabSz="914400">
              <a:lnSpc>
                <a:spcPct val="115000"/>
              </a:lnSpc>
              <a:spcBef>
                <a:spcPts val="0"/>
              </a:spcBef>
              <a:spcAft>
                <a:spcPts val="1000"/>
              </a:spcAft>
              <a:buSzTx/>
            </a:pPr>
            <a:r>
              <a:rPr lang="en-GB" sz="3200" dirty="0">
                <a:latin typeface="Cavolini" panose="03000502040302020204" pitchFamily="66" charset="0"/>
                <a:ea typeface="Calibri" panose="020F0502020204030204" pitchFamily="34" charset="0"/>
                <a:cs typeface="Cavolini" panose="03000502040302020204" pitchFamily="66" charset="0"/>
              </a:rPr>
              <a:t>Here is a video showing the pronunciation of the first sounds your child will learn. When learning to read it is particularly important children use the correct pronunciation of sounds as it makes </a:t>
            </a:r>
            <a:r>
              <a:rPr lang="en-GB" sz="3200">
                <a:latin typeface="Cavolini" panose="03000502040302020204" pitchFamily="66" charset="0"/>
                <a:ea typeface="Calibri" panose="020F0502020204030204" pitchFamily="34" charset="0"/>
                <a:cs typeface="Cavolini" panose="03000502040302020204" pitchFamily="66" charset="0"/>
              </a:rPr>
              <a:t>blending easier</a:t>
            </a:r>
            <a:r>
              <a:rPr lang="en-GB" sz="3200" dirty="0">
                <a:latin typeface="Cavolini" panose="03000502040302020204" pitchFamily="66" charset="0"/>
                <a:ea typeface="Calibri" panose="020F0502020204030204" pitchFamily="34" charset="0"/>
                <a:cs typeface="Cavolini" panose="03000502040302020204" pitchFamily="66" charset="0"/>
              </a:rPr>
              <a:t>.  </a:t>
            </a:r>
            <a:r>
              <a:rPr lang="en-GB" sz="3200" dirty="0">
                <a:latin typeface="Cavolini" panose="03000502040302020204" pitchFamily="66" charset="0"/>
                <a:ea typeface="Calibri" panose="020F0502020204030204" pitchFamily="34" charset="0"/>
                <a:cs typeface="Cavolini" panose="03000502040302020204" pitchFamily="66" charset="0"/>
                <a:hlinkClick r:id="rId2">
                  <a:extLst>
                    <a:ext uri="{A12FA001-AC4F-418D-AE19-62706E023703}">
                      <ahyp:hlinkClr xmlns:ahyp="http://schemas.microsoft.com/office/drawing/2018/hyperlinkcolor" val="tx"/>
                    </a:ext>
                  </a:extLst>
                </a:hlinkClick>
              </a:rPr>
              <a:t>https://www.littlewandlelettersandsounds.org.uk/resources/for-parents/</a:t>
            </a:r>
            <a:r>
              <a:rPr lang="en-GB" sz="3200" dirty="0">
                <a:latin typeface="Cavolini" panose="03000502040302020204" pitchFamily="66" charset="0"/>
                <a:ea typeface="Calibri" panose="020F0502020204030204" pitchFamily="34" charset="0"/>
                <a:cs typeface="Cavolini" panose="03000502040302020204" pitchFamily="66" charset="0"/>
              </a:rPr>
              <a:t> </a:t>
            </a:r>
          </a:p>
          <a:p>
            <a:pPr marL="0" indent="0" defTabSz="914400">
              <a:lnSpc>
                <a:spcPct val="115000"/>
              </a:lnSpc>
              <a:spcBef>
                <a:spcPts val="0"/>
              </a:spcBef>
              <a:spcAft>
                <a:spcPts val="1000"/>
              </a:spcAft>
              <a:buSzTx/>
              <a:buNone/>
            </a:pPr>
            <a:endParaRPr lang="en-GB" sz="4000" dirty="0">
              <a:latin typeface="Cavolini" panose="03000502040302020204" pitchFamily="66" charset="0"/>
              <a:ea typeface="Calibri" panose="020F0502020204030204" pitchFamily="34" charset="0"/>
              <a:cs typeface="Cavolini" panose="03000502040302020204" pitchFamily="66" charset="0"/>
            </a:endParaRPr>
          </a:p>
        </p:txBody>
      </p:sp>
    </p:spTree>
    <p:extLst>
      <p:ext uri="{BB962C8B-B14F-4D97-AF65-F5344CB8AC3E}">
        <p14:creationId xmlns:p14="http://schemas.microsoft.com/office/powerpoint/2010/main" val="325383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7748" y="-262260"/>
            <a:ext cx="11737304" cy="1397000"/>
          </a:xfrm>
        </p:spPr>
        <p:txBody>
          <a:bodyPr>
            <a:normAutofit/>
          </a:bodyPr>
          <a:lstStyle/>
          <a:p>
            <a:pPr algn="ctr"/>
            <a:r>
              <a:rPr lang="en-US" sz="5400" b="1" dirty="0">
                <a:latin typeface="Cavolini" panose="03000502040302020204" pitchFamily="66" charset="0"/>
                <a:cs typeface="Cavolini" panose="03000502040302020204" pitchFamily="66" charset="0"/>
              </a:rPr>
              <a:t>Pronunciation of Sounds</a:t>
            </a:r>
          </a:p>
        </p:txBody>
      </p:sp>
      <p:pic>
        <p:nvPicPr>
          <p:cNvPr id="2" name="Content Placeholder 1">
            <a:extLst>
              <a:ext uri="{FF2B5EF4-FFF2-40B4-BE49-F238E27FC236}">
                <a16:creationId xmlns:a16="http://schemas.microsoft.com/office/drawing/2014/main" id="{013B3FD6-9041-4E5C-A7A8-1262F3945A71}"/>
              </a:ext>
            </a:extLst>
          </p:cNvPr>
          <p:cNvPicPr>
            <a:picLocks noGrp="1" noChangeAspect="1"/>
          </p:cNvPicPr>
          <p:nvPr>
            <p:ph idx="1"/>
          </p:nvPr>
        </p:nvPicPr>
        <p:blipFill rotWithShape="1">
          <a:blip r:embed="rId2"/>
          <a:srcRect l="28546" t="18688" r="30845" b="800"/>
          <a:stretch/>
        </p:blipFill>
        <p:spPr>
          <a:xfrm>
            <a:off x="1989956" y="1161447"/>
            <a:ext cx="7669938" cy="8104085"/>
          </a:xfrm>
          <a:prstGeom prst="rect">
            <a:avLst/>
          </a:prstGeom>
        </p:spPr>
      </p:pic>
    </p:spTree>
    <p:extLst>
      <p:ext uri="{BB962C8B-B14F-4D97-AF65-F5344CB8AC3E}">
        <p14:creationId xmlns:p14="http://schemas.microsoft.com/office/powerpoint/2010/main" val="16847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5760" y="-531440"/>
            <a:ext cx="11737304" cy="1584176"/>
          </a:xfrm>
        </p:spPr>
        <p:txBody>
          <a:bodyPr>
            <a:normAutofit/>
          </a:bodyPr>
          <a:lstStyle/>
          <a:p>
            <a:pPr algn="ctr"/>
            <a:r>
              <a:rPr lang="en-US" sz="5400" b="1" dirty="0">
                <a:latin typeface="Cavolini" panose="03000502040302020204" pitchFamily="66" charset="0"/>
                <a:cs typeface="Cavolini" panose="03000502040302020204" pitchFamily="66" charset="0"/>
              </a:rPr>
              <a:t>Phase 3 </a:t>
            </a:r>
          </a:p>
        </p:txBody>
      </p:sp>
      <p:sp>
        <p:nvSpPr>
          <p:cNvPr id="14" name="Content Placeholder 13"/>
          <p:cNvSpPr>
            <a:spLocks noGrp="1"/>
          </p:cNvSpPr>
          <p:nvPr>
            <p:ph idx="1"/>
          </p:nvPr>
        </p:nvSpPr>
        <p:spPr>
          <a:xfrm>
            <a:off x="225760" y="1268760"/>
            <a:ext cx="11521280" cy="5153000"/>
          </a:xfrm>
        </p:spPr>
        <p:txBody>
          <a:bodyPr>
            <a:normAutofit fontScale="92500" lnSpcReduction="20000"/>
          </a:bodyPr>
          <a:lstStyle/>
          <a:p>
            <a:pPr marL="274320" indent="-274320" fontAlgn="auto">
              <a:spcAft>
                <a:spcPts val="0"/>
              </a:spcAft>
              <a:buClr>
                <a:schemeClr val="accent3"/>
              </a:buClr>
              <a:buFont typeface="Wingdings 2"/>
              <a:buChar char=""/>
              <a:defRPr/>
            </a:pPr>
            <a:r>
              <a:rPr lang="en-GB" sz="4000" dirty="0">
                <a:latin typeface="Cavolini" panose="03000502040302020204" pitchFamily="66" charset="0"/>
                <a:cs typeface="Cavolini" panose="03000502040302020204" pitchFamily="66" charset="0"/>
              </a:rPr>
              <a:t>All other sounds are taught, but only one representation</a:t>
            </a:r>
          </a:p>
          <a:p>
            <a:pPr marL="274320" indent="-274320" fontAlgn="auto">
              <a:spcAft>
                <a:spcPts val="0"/>
              </a:spcAft>
              <a:buClr>
                <a:schemeClr val="accent3"/>
              </a:buClr>
              <a:buFont typeface="Wingdings 2"/>
              <a:buChar char=""/>
              <a:defRPr/>
            </a:pPr>
            <a:r>
              <a:rPr lang="en-GB" sz="4000" dirty="0">
                <a:latin typeface="Cavolini" panose="03000502040302020204" pitchFamily="66" charset="0"/>
                <a:cs typeface="Cavolini" panose="03000502040302020204" pitchFamily="66" charset="0"/>
              </a:rPr>
              <a:t>Alphabet names are important to describe the sounds made by more than one letter</a:t>
            </a:r>
          </a:p>
          <a:p>
            <a:pPr marL="274320" indent="-274320" fontAlgn="auto">
              <a:spcAft>
                <a:spcPts val="0"/>
              </a:spcAft>
              <a:buClr>
                <a:schemeClr val="accent3"/>
              </a:buClr>
              <a:buFont typeface="Wingdings 2"/>
              <a:buChar char=""/>
              <a:defRPr/>
            </a:pPr>
            <a:r>
              <a:rPr lang="en-GB" sz="4000" dirty="0">
                <a:latin typeface="Cavolini" panose="03000502040302020204" pitchFamily="66" charset="0"/>
                <a:cs typeface="Cavolini" panose="03000502040302020204" pitchFamily="66" charset="0"/>
              </a:rPr>
              <a:t>More tricky words for reading</a:t>
            </a:r>
          </a:p>
          <a:p>
            <a:pPr marL="274320" indent="-274320" fontAlgn="auto">
              <a:spcAft>
                <a:spcPts val="0"/>
              </a:spcAft>
              <a:buClr>
                <a:schemeClr val="accent3"/>
              </a:buClr>
              <a:buFont typeface="Wingdings 2"/>
              <a:buChar char=""/>
              <a:defRPr/>
            </a:pPr>
            <a:r>
              <a:rPr lang="en-GB" sz="4000" dirty="0">
                <a:latin typeface="Cavolini" panose="03000502040302020204" pitchFamily="66" charset="0"/>
                <a:cs typeface="Cavolini" panose="03000502040302020204" pitchFamily="66" charset="0"/>
              </a:rPr>
              <a:t>Writing tricky words - I  go  no  to  the</a:t>
            </a:r>
          </a:p>
          <a:p>
            <a:pPr marL="274320" indent="-274320" fontAlgn="auto">
              <a:spcAft>
                <a:spcPts val="0"/>
              </a:spcAft>
              <a:buClr>
                <a:schemeClr val="accent3"/>
              </a:buClr>
              <a:buFont typeface="Wingdings 2"/>
              <a:buChar char=""/>
              <a:defRPr/>
            </a:pPr>
            <a:r>
              <a:rPr lang="en-GB" sz="4000" dirty="0">
                <a:latin typeface="Cavolini" panose="03000502040302020204" pitchFamily="66" charset="0"/>
                <a:cs typeface="Cavolini" panose="03000502040302020204" pitchFamily="66" charset="0"/>
              </a:rPr>
              <a:t>Blending, segmenting, reading, writing words, captions and sentences</a:t>
            </a:r>
          </a:p>
        </p:txBody>
      </p:sp>
    </p:spTree>
    <p:extLst>
      <p:ext uri="{BB962C8B-B14F-4D97-AF65-F5344CB8AC3E}">
        <p14:creationId xmlns:p14="http://schemas.microsoft.com/office/powerpoint/2010/main" val="388093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619</TotalTime>
  <Words>885</Words>
  <Application>Microsoft Office PowerPoint</Application>
  <PresentationFormat>Custom</PresentationFormat>
  <Paragraphs>98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Cavolini</vt:lpstr>
      <vt:lpstr>Century Gothic</vt:lpstr>
      <vt:lpstr>Wingdings 2</vt:lpstr>
      <vt:lpstr>Books 16x9</vt:lpstr>
      <vt:lpstr>Reading Meeting</vt:lpstr>
      <vt:lpstr>Speaking and Listening </vt:lpstr>
      <vt:lpstr>How to Help Develop Speaking and Listening Skills</vt:lpstr>
      <vt:lpstr>Phonics </vt:lpstr>
      <vt:lpstr>Phase 1 </vt:lpstr>
      <vt:lpstr>Phase 2 </vt:lpstr>
      <vt:lpstr>Pronunciation of Sounds</vt:lpstr>
      <vt:lpstr>Pronunciation of Sounds</vt:lpstr>
      <vt:lpstr>Phase 3 </vt:lpstr>
      <vt:lpstr>Phase 4 </vt:lpstr>
      <vt:lpstr>Phonics Vocabulary </vt:lpstr>
      <vt:lpstr>Reading at Home</vt:lpstr>
      <vt:lpstr>How is Reading Taught in School?</vt:lpstr>
      <vt:lpstr>How Can I Support Reading at Home?</vt:lpstr>
      <vt:lpstr>Writing at School</vt:lpstr>
      <vt:lpstr>How Can I Support Writing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Meeting</dc:title>
  <dc:creator>Cath.O'C</dc:creator>
  <cp:lastModifiedBy>Cath.O'C</cp:lastModifiedBy>
  <cp:revision>14</cp:revision>
  <dcterms:created xsi:type="dcterms:W3CDTF">2022-09-21T11:29:51Z</dcterms:created>
  <dcterms:modified xsi:type="dcterms:W3CDTF">2022-09-22T16:25:33Z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