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sldIdLst>
    <p:sldId id="256" r:id="rId2"/>
    <p:sldId id="257" r:id="rId3"/>
    <p:sldId id="258" r:id="rId4"/>
    <p:sldId id="271" r:id="rId5"/>
    <p:sldId id="272" r:id="rId6"/>
    <p:sldId id="273" r:id="rId7"/>
    <p:sldId id="274" r:id="rId8"/>
    <p:sldId id="275" r:id="rId9"/>
    <p:sldId id="276" r:id="rId10"/>
    <p:sldId id="277" r:id="rId11"/>
    <p:sldId id="286" r:id="rId12"/>
    <p:sldId id="287" r:id="rId13"/>
    <p:sldId id="288" r:id="rId14"/>
    <p:sldId id="289" r:id="rId15"/>
    <p:sldId id="290" r:id="rId16"/>
    <p:sldId id="291" r:id="rId17"/>
    <p:sldId id="292" r:id="rId18"/>
    <p:sldId id="259" r:id="rId19"/>
    <p:sldId id="278" r:id="rId20"/>
    <p:sldId id="281" r:id="rId21"/>
    <p:sldId id="282" r:id="rId22"/>
    <p:sldId id="285" r:id="rId23"/>
    <p:sldId id="284" r:id="rId24"/>
    <p:sldId id="283" r:id="rId25"/>
    <p:sldId id="279" r:id="rId26"/>
    <p:sldId id="280" r:id="rId27"/>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th.O'C" initials="C" lastIdx="1" clrIdx="0">
    <p:extLst>
      <p:ext uri="{19B8F6BF-5375-455C-9EA6-DF929625EA0E}">
        <p15:presenceInfo xmlns:p15="http://schemas.microsoft.com/office/powerpoint/2012/main" userId="S-1-5-21-1244010847-2748885959-1570429295-122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1" d="100"/>
          <a:sy n="81" d="100"/>
        </p:scale>
        <p:origin x="725"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6-06-16T18:49:13.301" idx="1">
    <p:pos x="4812" y="0"/>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9ABEE7-B3D0-4454-A01C-4AED18F8802D}" type="datetimeFigureOut">
              <a:rPr lang="en-GB" smtClean="0"/>
              <a:t>25/06/2026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C205D4-F581-4944-829D-F269B3F392F5}" type="slidenum">
              <a:rPr lang="en-GB" smtClean="0"/>
              <a:t>‹#›</a:t>
            </a:fld>
            <a:endParaRPr lang="en-GB"/>
          </a:p>
        </p:txBody>
      </p:sp>
    </p:spTree>
    <p:extLst>
      <p:ext uri="{BB962C8B-B14F-4D97-AF65-F5344CB8AC3E}">
        <p14:creationId xmlns:p14="http://schemas.microsoft.com/office/powerpoint/2010/main" val="2704018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C205D4-F581-4944-829D-F269B3F392F5}" type="slidenum">
              <a:rPr lang="en-GB" smtClean="0"/>
              <a:t>23</a:t>
            </a:fld>
            <a:endParaRPr lang="en-GB"/>
          </a:p>
        </p:txBody>
      </p:sp>
    </p:spTree>
    <p:extLst>
      <p:ext uri="{BB962C8B-B14F-4D97-AF65-F5344CB8AC3E}">
        <p14:creationId xmlns:p14="http://schemas.microsoft.com/office/powerpoint/2010/main" val="274514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6/25/2026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6/25/2026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6/25/2026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6/25/2026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6/25/2026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6/25/2026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app.schoolgrid.co.uk/"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Picture 3" descr="image(4).png"/>
          <p:cNvPicPr>
            <a:picLocks noChangeAspect="1"/>
          </p:cNvPicPr>
          <p:nvPr/>
        </p:nvPicPr>
        <p:blipFill>
          <a:blip r:embed="rId2"/>
          <a:stretch>
            <a:fillRect/>
          </a:stretch>
        </p:blipFill>
        <p:spPr>
          <a:xfrm>
            <a:off x="320511" y="0"/>
            <a:ext cx="2224726" cy="2299158"/>
          </a:xfrm>
          <a:prstGeom prst="rect">
            <a:avLst/>
          </a:prstGeom>
        </p:spPr>
      </p:pic>
      <p:sp>
        <p:nvSpPr>
          <p:cNvPr id="5" name="TextBox 4"/>
          <p:cNvSpPr txBox="1"/>
          <p:nvPr/>
        </p:nvSpPr>
        <p:spPr>
          <a:xfrm>
            <a:off x="2799761" y="291912"/>
            <a:ext cx="9134667" cy="1938992"/>
          </a:xfrm>
          <a:prstGeom prst="rect">
            <a:avLst/>
          </a:prstGeom>
          <a:noFill/>
        </p:spPr>
        <p:txBody>
          <a:bodyPr wrap="square">
            <a:spAutoFit/>
          </a:bodyPr>
          <a:lstStyle/>
          <a:p>
            <a:pPr algn="ctr">
              <a:defRPr sz="2400" b="1">
                <a:solidFill>
                  <a:srgbClr val="A3202D"/>
                </a:solidFill>
              </a:defRPr>
            </a:pPr>
            <a:r>
              <a:rPr lang="en-GB" sz="6000" dirty="0"/>
              <a:t>Welcome to </a:t>
            </a:r>
            <a:r>
              <a:rPr sz="6000" dirty="0"/>
              <a:t>Reception &amp; Nursery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Picture 3" descr="image(4).png"/>
          <p:cNvPicPr>
            <a:picLocks noChangeAspect="1"/>
          </p:cNvPicPr>
          <p:nvPr/>
        </p:nvPicPr>
        <p:blipFill>
          <a:blip r:embed="rId2"/>
          <a:stretch>
            <a:fillRect/>
          </a:stretch>
        </p:blipFill>
        <p:spPr>
          <a:xfrm>
            <a:off x="10232522" y="10709"/>
            <a:ext cx="1956304" cy="2021755"/>
          </a:xfrm>
          <a:prstGeom prst="rect">
            <a:avLst/>
          </a:prstGeom>
        </p:spPr>
      </p:pic>
      <p:sp>
        <p:nvSpPr>
          <p:cNvPr id="5" name="TextBox 4"/>
          <p:cNvSpPr txBox="1"/>
          <p:nvPr/>
        </p:nvSpPr>
        <p:spPr>
          <a:xfrm>
            <a:off x="422321" y="173871"/>
            <a:ext cx="1956305" cy="769441"/>
          </a:xfrm>
          <a:prstGeom prst="rect">
            <a:avLst/>
          </a:prstGeom>
          <a:noFill/>
        </p:spPr>
        <p:txBody>
          <a:bodyPr wrap="none">
            <a:spAutoFit/>
          </a:bodyPr>
          <a:lstStyle/>
          <a:p>
            <a:pPr>
              <a:defRPr sz="2400" b="1">
                <a:solidFill>
                  <a:srgbClr val="A3202D"/>
                </a:solidFill>
              </a:defRPr>
            </a:pPr>
            <a:r>
              <a:rPr sz="4400" dirty="0"/>
              <a:t>Agenda</a:t>
            </a:r>
          </a:p>
        </p:txBody>
      </p:sp>
      <p:sp>
        <p:nvSpPr>
          <p:cNvPr id="11" name="TextBox 10">
            <a:extLst>
              <a:ext uri="{FF2B5EF4-FFF2-40B4-BE49-F238E27FC236}">
                <a16:creationId xmlns:a16="http://schemas.microsoft.com/office/drawing/2014/main" id="{E7CD2027-0A70-4903-8E7E-EF3FD017763B}"/>
              </a:ext>
            </a:extLst>
          </p:cNvPr>
          <p:cNvSpPr txBox="1"/>
          <p:nvPr/>
        </p:nvSpPr>
        <p:spPr>
          <a:xfrm>
            <a:off x="0" y="943312"/>
            <a:ext cx="11547835" cy="5539978"/>
          </a:xfrm>
          <a:prstGeom prst="rect">
            <a:avLst/>
          </a:prstGeom>
          <a:noFill/>
        </p:spPr>
        <p:txBody>
          <a:bodyPr wrap="square">
            <a:spAutoFit/>
          </a:bodyPr>
          <a:lstStyle/>
          <a:p>
            <a:pPr marL="514350" indent="-514350">
              <a:buFont typeface="Arial" panose="020B0604020202020204" pitchFamily="34" charset="0"/>
              <a:buChar char="•"/>
            </a:pPr>
            <a:r>
              <a:rPr lang="en-GB" sz="2800" dirty="0"/>
              <a:t>Welcome from the head</a:t>
            </a:r>
          </a:p>
          <a:p>
            <a:pPr marL="514350" indent="-514350">
              <a:buFont typeface="Arial" panose="020B0604020202020204" pitchFamily="34" charset="0"/>
              <a:buChar char="•"/>
            </a:pPr>
            <a:r>
              <a:rPr lang="en-GB" sz="2800" dirty="0"/>
              <a:t>Messages from the administrative team</a:t>
            </a:r>
          </a:p>
          <a:p>
            <a:pPr marL="514350" indent="-514350">
              <a:buFont typeface="Arial" panose="020B0604020202020204" pitchFamily="34" charset="0"/>
              <a:buChar char="•"/>
            </a:pPr>
            <a:r>
              <a:rPr lang="en-GB" sz="2800" dirty="0"/>
              <a:t>Transition talk from class teachers</a:t>
            </a:r>
          </a:p>
          <a:p>
            <a:endParaRPr lang="en-GB" sz="2800" dirty="0"/>
          </a:p>
          <a:p>
            <a:endParaRPr lang="en-GB" sz="2800" dirty="0"/>
          </a:p>
          <a:p>
            <a:endParaRPr lang="en-GB" sz="2800" dirty="0"/>
          </a:p>
          <a:p>
            <a:pPr marL="514350" indent="-514350">
              <a:buFont typeface="Arial" panose="020B0604020202020204" pitchFamily="34" charset="0"/>
              <a:buChar char="•"/>
            </a:pPr>
            <a:endParaRPr lang="en-GB" sz="1400" dirty="0"/>
          </a:p>
          <a:p>
            <a:pPr marL="514350" indent="-514350">
              <a:buFont typeface="Arial" panose="020B0604020202020204" pitchFamily="34" charset="0"/>
              <a:buChar char="•"/>
            </a:pPr>
            <a:r>
              <a:rPr lang="en-GB" sz="2800" dirty="0"/>
              <a:t>To inform you of our transition processes. </a:t>
            </a:r>
          </a:p>
          <a:p>
            <a:pPr marL="514350" indent="-514350">
              <a:buFont typeface="Arial" panose="020B0604020202020204" pitchFamily="34" charset="0"/>
              <a:buChar char="•"/>
            </a:pPr>
            <a:r>
              <a:rPr lang="en-GB" sz="2800" dirty="0"/>
              <a:t>To give you an overview of what your child will be learning and experiencing in our Early Years. </a:t>
            </a:r>
          </a:p>
          <a:p>
            <a:pPr marL="514350" indent="-514350">
              <a:buFont typeface="Arial" panose="020B0604020202020204" pitchFamily="34" charset="0"/>
              <a:buChar char="•"/>
            </a:pPr>
            <a:r>
              <a:rPr lang="en-GB" sz="2800" dirty="0"/>
              <a:t>To provide ideas on how we can effectively work together and how you can best support your child at home.</a:t>
            </a:r>
          </a:p>
          <a:p>
            <a:pPr marL="514350" indent="-514350">
              <a:buFont typeface="Arial" panose="020B0604020202020204" pitchFamily="34" charset="0"/>
              <a:buChar char="•"/>
            </a:pPr>
            <a:endParaRPr lang="en-GB" sz="3200" dirty="0"/>
          </a:p>
        </p:txBody>
      </p:sp>
      <p:sp>
        <p:nvSpPr>
          <p:cNvPr id="12" name="TextBox 11">
            <a:extLst>
              <a:ext uri="{FF2B5EF4-FFF2-40B4-BE49-F238E27FC236}">
                <a16:creationId xmlns:a16="http://schemas.microsoft.com/office/drawing/2014/main" id="{CCB595CB-B961-4B3F-99E8-C90D67846FD0}"/>
              </a:ext>
            </a:extLst>
          </p:cNvPr>
          <p:cNvSpPr txBox="1"/>
          <p:nvPr/>
        </p:nvSpPr>
        <p:spPr>
          <a:xfrm>
            <a:off x="422321" y="2815679"/>
            <a:ext cx="1346844" cy="769441"/>
          </a:xfrm>
          <a:prstGeom prst="rect">
            <a:avLst/>
          </a:prstGeom>
          <a:noFill/>
        </p:spPr>
        <p:txBody>
          <a:bodyPr wrap="none">
            <a:spAutoFit/>
          </a:bodyPr>
          <a:lstStyle/>
          <a:p>
            <a:pPr>
              <a:defRPr sz="2400" b="1">
                <a:solidFill>
                  <a:srgbClr val="A3202D"/>
                </a:solidFill>
              </a:defRPr>
            </a:pPr>
            <a:r>
              <a:rPr sz="4400" dirty="0"/>
              <a:t>A</a:t>
            </a:r>
            <a:r>
              <a:rPr lang="en-GB" sz="4400" dirty="0" err="1"/>
              <a:t>ims</a:t>
            </a:r>
            <a:endParaRPr sz="4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 y="-396639"/>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239534"/>
            <a:ext cx="8161658" cy="769441"/>
          </a:xfrm>
          <a:prstGeom prst="rect">
            <a:avLst/>
          </a:prstGeom>
          <a:noFill/>
        </p:spPr>
        <p:txBody>
          <a:bodyPr wrap="none">
            <a:spAutoFit/>
          </a:bodyPr>
          <a:lstStyle/>
          <a:p>
            <a:pPr>
              <a:defRPr sz="2400" b="1">
                <a:solidFill>
                  <a:srgbClr val="A3202D"/>
                </a:solidFill>
              </a:defRPr>
            </a:pPr>
            <a:r>
              <a:rPr sz="4400" dirty="0"/>
              <a:t>Transition: A Process Not an Event</a:t>
            </a:r>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254" y="1320169"/>
            <a:ext cx="11547835" cy="4462760"/>
          </a:xfrm>
          <a:prstGeom prst="rect">
            <a:avLst/>
          </a:prstGeom>
          <a:noFill/>
        </p:spPr>
        <p:txBody>
          <a:bodyPr wrap="square">
            <a:spAutoFit/>
          </a:bodyPr>
          <a:lstStyle/>
          <a:p>
            <a:pPr marL="514350" indent="-514350">
              <a:buFont typeface="Arial" panose="020B0604020202020204" pitchFamily="34" charset="0"/>
              <a:buChar char="•"/>
            </a:pPr>
            <a:r>
              <a:rPr lang="en-GB" sz="2800" dirty="0"/>
              <a:t>We will work with you to help your child to settle and be confident                       in their </a:t>
            </a:r>
            <a:r>
              <a:rPr lang="en-GB" sz="2800"/>
              <a:t>new surroundings.</a:t>
            </a:r>
            <a:endParaRPr lang="en-GB" sz="2800" dirty="0"/>
          </a:p>
          <a:p>
            <a:endParaRPr lang="en-GB" sz="2800" dirty="0"/>
          </a:p>
          <a:p>
            <a:pPr marL="514350" indent="-514350">
              <a:buFont typeface="Arial" panose="020B0604020202020204" pitchFamily="34" charset="0"/>
              <a:buChar char="•"/>
            </a:pPr>
            <a:r>
              <a:rPr lang="en-GB" sz="2800" dirty="0"/>
              <a:t>Our transition processes are based on the best interests and needs of your child.</a:t>
            </a:r>
          </a:p>
          <a:p>
            <a:endParaRPr lang="en-GB" sz="2800" dirty="0"/>
          </a:p>
          <a:p>
            <a:pPr marL="514350" indent="-514350">
              <a:buFont typeface="Arial" panose="020B0604020202020204" pitchFamily="34" charset="0"/>
              <a:buChar char="•"/>
            </a:pPr>
            <a:r>
              <a:rPr lang="en-GB" sz="2800" dirty="0"/>
              <a:t>Each child is different and some may need extra support and take a little longer to settle.</a:t>
            </a:r>
          </a:p>
          <a:p>
            <a:endParaRPr lang="en-GB" sz="2800" dirty="0"/>
          </a:p>
          <a:p>
            <a:pPr marL="514350" indent="-514350">
              <a:buFont typeface="Arial" panose="020B0604020202020204" pitchFamily="34" charset="0"/>
              <a:buChar char="•"/>
            </a:pPr>
            <a:endParaRPr lang="en-GB" sz="3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6873677" cy="769441"/>
          </a:xfrm>
          <a:prstGeom prst="rect">
            <a:avLst/>
          </a:prstGeom>
          <a:noFill/>
        </p:spPr>
        <p:txBody>
          <a:bodyPr wrap="none">
            <a:spAutoFit/>
          </a:bodyPr>
          <a:lstStyle/>
          <a:p>
            <a:pPr>
              <a:defRPr sz="2400" b="1">
                <a:solidFill>
                  <a:srgbClr val="A3202D"/>
                </a:solidFill>
              </a:defRPr>
            </a:pPr>
            <a:r>
              <a:rPr lang="en-GB" sz="4400" dirty="0"/>
              <a:t>Office – General Information</a:t>
            </a:r>
            <a:endParaRPr sz="44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84842" y="847355"/>
            <a:ext cx="11547835" cy="6555641"/>
          </a:xfrm>
          <a:prstGeom prst="rect">
            <a:avLst/>
          </a:prstGeom>
          <a:noFill/>
        </p:spPr>
        <p:txBody>
          <a:bodyPr wrap="square">
            <a:spAutoFit/>
          </a:bodyPr>
          <a:lstStyle/>
          <a:p>
            <a:pPr marL="514350" indent="-514350">
              <a:buFont typeface="Arial" panose="020B0604020202020204" pitchFamily="34" charset="0"/>
              <a:buChar char="•"/>
            </a:pPr>
            <a:r>
              <a:rPr lang="en-GB" sz="2000" dirty="0"/>
              <a:t>Office opening times from 8am – 4pm (Claire/Mel)</a:t>
            </a:r>
          </a:p>
          <a:p>
            <a:pPr marL="514350" indent="-514350">
              <a:buFont typeface="Arial" panose="020B0604020202020204" pitchFamily="34" charset="0"/>
              <a:buChar char="•"/>
            </a:pPr>
            <a:endParaRPr lang="en-GB" sz="2000" dirty="0"/>
          </a:p>
          <a:p>
            <a:pPr marL="514350" indent="-514350">
              <a:buFont typeface="Arial" panose="020B0604020202020204" pitchFamily="34" charset="0"/>
              <a:buChar char="•"/>
            </a:pPr>
            <a:r>
              <a:rPr lang="en-GB" sz="2000" dirty="0"/>
              <a:t>School Start / End Times : 8.45-3.10 (Rec) or 9.00-3.00 (Nursery)</a:t>
            </a:r>
          </a:p>
          <a:p>
            <a:pPr marL="514350" indent="-514350">
              <a:buFont typeface="Arial" panose="020B0604020202020204" pitchFamily="34" charset="0"/>
              <a:buChar char="•"/>
            </a:pPr>
            <a:endParaRPr lang="en-GB" sz="2000" dirty="0"/>
          </a:p>
          <a:p>
            <a:pPr marL="514350" indent="-514350">
              <a:buFont typeface="Arial" panose="020B0604020202020204" pitchFamily="34" charset="0"/>
              <a:buChar char="•"/>
            </a:pPr>
            <a:r>
              <a:rPr lang="en-GB" sz="2000" dirty="0"/>
              <a:t>Absences – please email or call the school by 9.00am (if your child has sickness or </a:t>
            </a:r>
            <a:r>
              <a:rPr lang="en-GB" sz="2000" dirty="0" err="1"/>
              <a:t>diarrhea</a:t>
            </a:r>
            <a:r>
              <a:rPr lang="en-GB" sz="2000" dirty="0"/>
              <a:t> they must stay off school for at 48 hours.)</a:t>
            </a:r>
          </a:p>
          <a:p>
            <a:pPr marL="514350" indent="-514350">
              <a:buFont typeface="Arial" panose="020B0604020202020204" pitchFamily="34" charset="0"/>
              <a:buChar char="•"/>
            </a:pPr>
            <a:endParaRPr lang="en-GB" sz="2000" dirty="0"/>
          </a:p>
          <a:p>
            <a:pPr marL="514350" indent="-514350">
              <a:buFont typeface="Arial" panose="020B0604020202020204" pitchFamily="34" charset="0"/>
              <a:buChar char="•"/>
            </a:pPr>
            <a:r>
              <a:rPr lang="en-GB" sz="2000" dirty="0"/>
              <a:t>Please inform the office of any allergies or changes in medical conditions/change of email/phone/home address.</a:t>
            </a:r>
          </a:p>
          <a:p>
            <a:pPr marL="514350" indent="-514350">
              <a:buFont typeface="Arial" panose="020B0604020202020204" pitchFamily="34" charset="0"/>
              <a:buChar char="•"/>
            </a:pPr>
            <a:endParaRPr lang="en-GB" sz="2000" dirty="0"/>
          </a:p>
          <a:p>
            <a:pPr marL="514350" indent="-514350">
              <a:buFont typeface="Arial" panose="020B0604020202020204" pitchFamily="34" charset="0"/>
              <a:buChar char="•"/>
            </a:pPr>
            <a:r>
              <a:rPr lang="en-GB" sz="2000" dirty="0"/>
              <a:t>Please try to avoid non-urgent medical appts in school hours (e.g. dentist). Hospital &amp; Medical appts – proof please.</a:t>
            </a:r>
          </a:p>
          <a:p>
            <a:pPr marL="514350" indent="-514350">
              <a:buFont typeface="Arial" panose="020B0604020202020204" pitchFamily="34" charset="0"/>
              <a:buChar char="•"/>
            </a:pPr>
            <a:endParaRPr lang="en-GB" sz="2000" dirty="0"/>
          </a:p>
          <a:p>
            <a:pPr marL="514350" indent="-514350">
              <a:buFont typeface="Arial" panose="020B0604020202020204" pitchFamily="34" charset="0"/>
              <a:buChar char="•"/>
            </a:pPr>
            <a:r>
              <a:rPr lang="en-GB" sz="2000" dirty="0"/>
              <a:t>If you need us to administer medicine, the medicine must be handed in and collected from office – the child cannot carry medicine in their bags. Forms to be filled out in the office</a:t>
            </a:r>
          </a:p>
          <a:p>
            <a:pPr marL="514350" indent="-514350">
              <a:buFont typeface="Arial" panose="020B0604020202020204" pitchFamily="34" charset="0"/>
              <a:buChar char="•"/>
            </a:pPr>
            <a:endParaRPr lang="en-GB" sz="2000" dirty="0"/>
          </a:p>
          <a:p>
            <a:pPr marL="514350" indent="-514350">
              <a:buFont typeface="Arial" panose="020B0604020202020204" pitchFamily="34" charset="0"/>
              <a:buChar char="•"/>
            </a:pPr>
            <a:r>
              <a:rPr lang="en-GB" sz="2000" dirty="0"/>
              <a:t>Gateway app / School Comms /Parent Pay – sign up for – all messages, booking clubs (Jesters/BC), consents for trips, payments etc. are through this app.</a:t>
            </a:r>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4258147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5594352" cy="769441"/>
          </a:xfrm>
          <a:prstGeom prst="rect">
            <a:avLst/>
          </a:prstGeom>
          <a:noFill/>
        </p:spPr>
        <p:txBody>
          <a:bodyPr wrap="none">
            <a:spAutoFit/>
          </a:bodyPr>
          <a:lstStyle/>
          <a:p>
            <a:pPr>
              <a:defRPr sz="2400" b="1">
                <a:solidFill>
                  <a:srgbClr val="A3202D"/>
                </a:solidFill>
              </a:defRPr>
            </a:pPr>
            <a:r>
              <a:rPr lang="en-GB" sz="4400" dirty="0"/>
              <a:t>Office – School Dinners</a:t>
            </a:r>
            <a:endParaRPr sz="44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84842" y="847355"/>
            <a:ext cx="11547835" cy="6555641"/>
          </a:xfrm>
          <a:prstGeom prst="rect">
            <a:avLst/>
          </a:prstGeom>
          <a:noFill/>
        </p:spPr>
        <p:txBody>
          <a:bodyPr wrap="square">
            <a:spAutoFit/>
          </a:bodyPr>
          <a:lstStyle/>
          <a:p>
            <a:pPr marL="514350" indent="-514350">
              <a:buFont typeface="Arial" panose="020B0604020202020204" pitchFamily="34" charset="0"/>
              <a:buChar char="•"/>
            </a:pPr>
            <a:r>
              <a:rPr lang="en-GB" sz="2000" dirty="0"/>
              <a:t>Dinners are through Dolce Catering, ordering is through School Grid</a:t>
            </a:r>
          </a:p>
          <a:p>
            <a:r>
              <a:rPr lang="en-GB" sz="2000" dirty="0"/>
              <a:t>         </a:t>
            </a:r>
            <a:r>
              <a:rPr lang="en-GB" sz="2000" dirty="0">
                <a:hlinkClick r:id="rId3"/>
              </a:rPr>
              <a:t>https://app.schoolgrid.co.uk/</a:t>
            </a:r>
            <a:r>
              <a:rPr lang="en-GB" sz="2000" dirty="0"/>
              <a:t> </a:t>
            </a:r>
          </a:p>
          <a:p>
            <a:pPr marL="514350" indent="-514350">
              <a:buFont typeface="Arial" panose="020B0604020202020204" pitchFamily="34" charset="0"/>
              <a:buChar char="•"/>
            </a:pPr>
            <a:endParaRPr lang="en-GB" sz="2000" dirty="0"/>
          </a:p>
          <a:p>
            <a:pPr marL="514350" indent="-514350">
              <a:buFont typeface="Arial" panose="020B0604020202020204" pitchFamily="34" charset="0"/>
              <a:buChar char="•"/>
            </a:pPr>
            <a:r>
              <a:rPr lang="en-GB" sz="2000" dirty="0"/>
              <a:t>Your child is already set up, please see the office if you cannot order. All children can order a dinner, 3 weekly menu rotation.  Pick and choose– mix and match with packed lunch; (menu on website). </a:t>
            </a:r>
          </a:p>
          <a:p>
            <a:endParaRPr lang="en-GB" sz="2000" dirty="0"/>
          </a:p>
          <a:p>
            <a:pPr marL="514350" indent="-514350">
              <a:buFont typeface="Arial" panose="020B0604020202020204" pitchFamily="34" charset="0"/>
              <a:buChar char="•"/>
            </a:pPr>
            <a:r>
              <a:rPr lang="en-GB" sz="2000" dirty="0"/>
              <a:t>Please cancel their dinners if your child is absent. </a:t>
            </a:r>
          </a:p>
          <a:p>
            <a:endParaRPr lang="en-GB" sz="2000" dirty="0"/>
          </a:p>
          <a:p>
            <a:pPr marL="514350" indent="-514350">
              <a:buFont typeface="Arial" panose="020B0604020202020204" pitchFamily="34" charset="0"/>
              <a:buChar char="•"/>
            </a:pPr>
            <a:r>
              <a:rPr lang="en-GB" sz="2000" dirty="0"/>
              <a:t>Cut off times are; 8.55am for the parent; 9.45am for the office.  No pre orders will probably get a jacket potato. </a:t>
            </a:r>
          </a:p>
          <a:p>
            <a:endParaRPr lang="en-GB" sz="2000" dirty="0"/>
          </a:p>
          <a:p>
            <a:pPr marL="514350" indent="-514350">
              <a:buFont typeface="Arial" panose="020B0604020202020204" pitchFamily="34" charset="0"/>
              <a:buChar char="•"/>
            </a:pPr>
            <a:r>
              <a:rPr lang="en-GB" sz="2000" dirty="0"/>
              <a:t>We would recommend to order for at least a week in advance, if not the term. </a:t>
            </a:r>
          </a:p>
          <a:p>
            <a:endParaRPr lang="en-GB" sz="2000" dirty="0"/>
          </a:p>
          <a:p>
            <a:pPr marL="514350" indent="-514350">
              <a:buFont typeface="Arial" panose="020B0604020202020204" pitchFamily="34" charset="0"/>
              <a:buChar char="•"/>
            </a:pPr>
            <a:r>
              <a:rPr lang="en-GB" sz="2000" dirty="0"/>
              <a:t>£2.82 – Nursery </a:t>
            </a:r>
          </a:p>
          <a:p>
            <a:pPr marL="514350" indent="-514350">
              <a:buFont typeface="Arial" panose="020B0604020202020204" pitchFamily="34" charset="0"/>
              <a:buChar char="•"/>
            </a:pPr>
            <a:endParaRPr lang="en-GB" sz="2000" dirty="0"/>
          </a:p>
          <a:p>
            <a:pPr marL="514350" indent="-514350">
              <a:buFont typeface="Arial" panose="020B0604020202020204" pitchFamily="34" charset="0"/>
              <a:buChar char="•"/>
            </a:pPr>
            <a:r>
              <a:rPr lang="en-GB" sz="2000" dirty="0"/>
              <a:t>Free of Charge - Reception – year 2 (please register)</a:t>
            </a:r>
          </a:p>
          <a:p>
            <a:endParaRPr lang="en-GB" sz="2000" dirty="0"/>
          </a:p>
          <a:p>
            <a:pPr marL="514350" indent="-514350">
              <a:buFont typeface="Arial" panose="020B0604020202020204" pitchFamily="34" charset="0"/>
              <a:buChar char="•"/>
            </a:pPr>
            <a:r>
              <a:rPr lang="en-GB" sz="2000" dirty="0"/>
              <a:t>(KS2 is £2.95) </a:t>
            </a:r>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3051115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6440225" cy="769441"/>
          </a:xfrm>
          <a:prstGeom prst="rect">
            <a:avLst/>
          </a:prstGeom>
          <a:noFill/>
        </p:spPr>
        <p:txBody>
          <a:bodyPr wrap="none">
            <a:spAutoFit/>
          </a:bodyPr>
          <a:lstStyle/>
          <a:p>
            <a:pPr>
              <a:defRPr sz="2400" b="1">
                <a:solidFill>
                  <a:srgbClr val="A3202D"/>
                </a:solidFill>
              </a:defRPr>
            </a:pPr>
            <a:r>
              <a:rPr lang="en-GB" sz="4400" dirty="0"/>
              <a:t>Office – Wrap Around Care</a:t>
            </a:r>
            <a:endParaRPr sz="44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0" y="862790"/>
            <a:ext cx="12104016" cy="5786199"/>
          </a:xfrm>
          <a:prstGeom prst="rect">
            <a:avLst/>
          </a:prstGeom>
          <a:noFill/>
        </p:spPr>
        <p:txBody>
          <a:bodyPr wrap="square">
            <a:spAutoFit/>
          </a:bodyPr>
          <a:lstStyle/>
          <a:p>
            <a:pPr marL="514350" indent="-514350">
              <a:buFont typeface="Arial" panose="020B0604020202020204" pitchFamily="34" charset="0"/>
              <a:buChar char="•"/>
            </a:pPr>
            <a:r>
              <a:rPr lang="en-GB" sz="2400" dirty="0"/>
              <a:t>Nursery sessions –£ 6.50 an hour - sessions 9-12, 12-3, full time </a:t>
            </a:r>
          </a:p>
          <a:p>
            <a:r>
              <a:rPr lang="en-GB" sz="2400" dirty="0"/>
              <a:t>        (subject to availability) </a:t>
            </a:r>
          </a:p>
          <a:p>
            <a:pPr marL="514350" indent="-514350">
              <a:buFont typeface="Arial" panose="020B0604020202020204" pitchFamily="34" charset="0"/>
              <a:buChar char="•"/>
            </a:pPr>
            <a:endParaRPr lang="en-GB" sz="2400" dirty="0"/>
          </a:p>
          <a:p>
            <a:pPr marL="514350" indent="-514350">
              <a:buFont typeface="Arial" panose="020B0604020202020204" pitchFamily="34" charset="0"/>
              <a:buChar char="•"/>
            </a:pPr>
            <a:r>
              <a:rPr lang="en-GB" sz="2400" dirty="0"/>
              <a:t>We ask you to keep your sessions for a term, we can accommodate small changes and </a:t>
            </a:r>
          </a:p>
          <a:p>
            <a:r>
              <a:rPr lang="en-GB" sz="2400" dirty="0"/>
              <a:t>        additional days as a one off.  </a:t>
            </a:r>
          </a:p>
          <a:p>
            <a:pPr marL="514350" indent="-514350">
              <a:buFont typeface="Arial" panose="020B0604020202020204" pitchFamily="34" charset="0"/>
              <a:buChar char="•"/>
            </a:pPr>
            <a:endParaRPr lang="en-GB" sz="2400" dirty="0"/>
          </a:p>
          <a:p>
            <a:pPr marL="514350" indent="-514350">
              <a:buFont typeface="Arial" panose="020B0604020202020204" pitchFamily="34" charset="0"/>
              <a:buChar char="•"/>
            </a:pPr>
            <a:r>
              <a:rPr lang="en-GB" sz="2400" dirty="0"/>
              <a:t>Breakfast club - Open from 7.45am daily (cut off midnight before) £4 or £5 (sibling discount available) Preferably be in before 8.15 if eating breakfast. </a:t>
            </a:r>
          </a:p>
          <a:p>
            <a:pPr marL="514350" indent="-514350">
              <a:buFont typeface="Arial" panose="020B0604020202020204" pitchFamily="34" charset="0"/>
              <a:buChar char="•"/>
            </a:pPr>
            <a:endParaRPr lang="en-GB" sz="2400" dirty="0"/>
          </a:p>
          <a:p>
            <a:pPr marL="514350" indent="-514350">
              <a:buFont typeface="Arial" panose="020B0604020202020204" pitchFamily="34" charset="0"/>
              <a:buChar char="•"/>
            </a:pPr>
            <a:r>
              <a:rPr lang="en-GB" sz="2400" dirty="0"/>
              <a:t>Jesters (after school club) - Mon-Thursday - 3.00 or 3.10 until 5.45 -one hour / two hours or 2.5 hours (cut off 3pm on the day) calculates at £5 per hour includes a snack.  Fridays only 1 hour. </a:t>
            </a:r>
          </a:p>
          <a:p>
            <a:pPr marL="514350" indent="-514350">
              <a:buFont typeface="Arial" panose="020B0604020202020204" pitchFamily="34" charset="0"/>
              <a:buChar char="•"/>
            </a:pPr>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1704890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8789842" cy="769441"/>
          </a:xfrm>
          <a:prstGeom prst="rect">
            <a:avLst/>
          </a:prstGeom>
          <a:noFill/>
        </p:spPr>
        <p:txBody>
          <a:bodyPr wrap="none">
            <a:spAutoFit/>
          </a:bodyPr>
          <a:lstStyle/>
          <a:p>
            <a:pPr>
              <a:defRPr sz="2400" b="1">
                <a:solidFill>
                  <a:srgbClr val="A3202D"/>
                </a:solidFill>
              </a:defRPr>
            </a:pPr>
            <a:r>
              <a:rPr lang="en-GB" sz="4400" dirty="0"/>
              <a:t>Office – Frequently Asked Questions </a:t>
            </a:r>
            <a:endParaRPr sz="44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0" y="862790"/>
            <a:ext cx="12104016" cy="6432530"/>
          </a:xfrm>
          <a:prstGeom prst="rect">
            <a:avLst/>
          </a:prstGeom>
          <a:noFill/>
        </p:spPr>
        <p:txBody>
          <a:bodyPr wrap="square">
            <a:spAutoFit/>
          </a:bodyPr>
          <a:lstStyle/>
          <a:p>
            <a:pPr marL="514350" indent="-514350">
              <a:buFont typeface="Arial" panose="020B0604020202020204" pitchFamily="34" charset="0"/>
              <a:buChar char="•"/>
            </a:pPr>
            <a:r>
              <a:rPr lang="en-GB" sz="2200" dirty="0"/>
              <a:t>Any changes to collections – must inform the office (try to avoid busy times) </a:t>
            </a:r>
          </a:p>
          <a:p>
            <a:r>
              <a:rPr lang="en-GB" sz="2200" dirty="0"/>
              <a:t>        8.30-9.30 and 2.30-3.30pm. If regular - can add persons ‘authorised to collect’.</a:t>
            </a:r>
          </a:p>
          <a:p>
            <a:endParaRPr lang="en-GB" sz="2200" dirty="0"/>
          </a:p>
          <a:p>
            <a:pPr marL="514350" indent="-514350">
              <a:buFont typeface="Arial" panose="020B0604020202020204" pitchFamily="34" charset="0"/>
              <a:buChar char="•"/>
            </a:pPr>
            <a:r>
              <a:rPr lang="en-GB" sz="2200" dirty="0"/>
              <a:t>Always collect child from the office if late/medical/illness - must sign out for fire regs </a:t>
            </a:r>
          </a:p>
          <a:p>
            <a:pPr marL="514350" indent="-514350">
              <a:buFont typeface="Arial" panose="020B0604020202020204" pitchFamily="34" charset="0"/>
              <a:buChar char="•"/>
            </a:pPr>
            <a:endParaRPr lang="en-GB" sz="2200" dirty="0"/>
          </a:p>
          <a:p>
            <a:pPr marL="514350" indent="-514350">
              <a:buFont typeface="Arial" panose="020B0604020202020204" pitchFamily="34" charset="0"/>
              <a:buChar char="•"/>
            </a:pPr>
            <a:r>
              <a:rPr lang="en-GB" sz="2200" dirty="0"/>
              <a:t>Free School Meals – whilst free (for Reception) – may be eligible for extra funding, please see the office in confidence if you think you maybe eligible (or collect letter)</a:t>
            </a:r>
          </a:p>
          <a:p>
            <a:pPr marL="514350" indent="-514350">
              <a:buFont typeface="Arial" panose="020B0604020202020204" pitchFamily="34" charset="0"/>
              <a:buChar char="•"/>
            </a:pPr>
            <a:endParaRPr lang="en-GB" sz="2200" dirty="0"/>
          </a:p>
          <a:p>
            <a:pPr marL="514350" indent="-514350">
              <a:buFont typeface="Arial" panose="020B0604020202020204" pitchFamily="34" charset="0"/>
              <a:buChar char="•"/>
            </a:pPr>
            <a:r>
              <a:rPr lang="en-GB" sz="2200" dirty="0"/>
              <a:t>Pre-loved uniform and wellies, if needed/ financial difficulty – please see office (confidential). </a:t>
            </a:r>
          </a:p>
          <a:p>
            <a:pPr marL="514350" indent="-514350">
              <a:buFont typeface="Arial" panose="020B0604020202020204" pitchFamily="34" charset="0"/>
              <a:buChar char="•"/>
            </a:pPr>
            <a:endParaRPr lang="en-GB" sz="2200" dirty="0"/>
          </a:p>
          <a:p>
            <a:pPr marL="514350" indent="-514350">
              <a:buFont typeface="Arial" panose="020B0604020202020204" pitchFamily="34" charset="0"/>
              <a:buChar char="•"/>
            </a:pPr>
            <a:r>
              <a:rPr lang="en-GB" sz="2200" dirty="0"/>
              <a:t>Water bottles are supplied by the school when they join. Year 2 onwards, need buy one. </a:t>
            </a:r>
          </a:p>
          <a:p>
            <a:pPr marL="514350" indent="-514350">
              <a:buFont typeface="Arial" panose="020B0604020202020204" pitchFamily="34" charset="0"/>
              <a:buChar char="•"/>
            </a:pPr>
            <a:endParaRPr lang="en-GB" sz="2200" dirty="0"/>
          </a:p>
          <a:p>
            <a:pPr marL="514350" indent="-514350">
              <a:buFont typeface="Arial" panose="020B0604020202020204" pitchFamily="34" charset="0"/>
              <a:buChar char="•"/>
            </a:pPr>
            <a:r>
              <a:rPr lang="en-GB" sz="2200" dirty="0"/>
              <a:t>Milk – sign up via Coolmilk.com – free until the week before their 5th birthday (thereafter currently 31p/day).</a:t>
            </a:r>
          </a:p>
          <a:p>
            <a:pPr marL="514350" indent="-514350">
              <a:buFont typeface="Arial" panose="020B0604020202020204" pitchFamily="34" charset="0"/>
              <a:buChar char="•"/>
            </a:pPr>
            <a:endParaRPr lang="en-GB" sz="2200" dirty="0"/>
          </a:p>
          <a:p>
            <a:pPr marL="514350" indent="-514350">
              <a:buFont typeface="Arial" panose="020B0604020202020204" pitchFamily="34" charset="0"/>
              <a:buChar char="•"/>
            </a:pPr>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312660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8479950" cy="769441"/>
          </a:xfrm>
          <a:prstGeom prst="rect">
            <a:avLst/>
          </a:prstGeom>
          <a:noFill/>
        </p:spPr>
        <p:txBody>
          <a:bodyPr wrap="none">
            <a:spAutoFit/>
          </a:bodyPr>
          <a:lstStyle/>
          <a:p>
            <a:pPr>
              <a:defRPr sz="2400" b="1">
                <a:solidFill>
                  <a:srgbClr val="A3202D"/>
                </a:solidFill>
              </a:defRPr>
            </a:pPr>
            <a:r>
              <a:rPr lang="en-GB" sz="4400" dirty="0"/>
              <a:t>Getting to Know You and Your Child</a:t>
            </a:r>
            <a:endParaRPr sz="44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0" y="862790"/>
            <a:ext cx="12104016" cy="7140416"/>
          </a:xfrm>
          <a:prstGeom prst="rect">
            <a:avLst/>
          </a:prstGeom>
          <a:noFill/>
        </p:spPr>
        <p:txBody>
          <a:bodyPr wrap="square">
            <a:spAutoFit/>
          </a:bodyPr>
          <a:lstStyle/>
          <a:p>
            <a:pPr marL="514350" indent="-514350">
              <a:buFont typeface="Arial" panose="020B0604020202020204" pitchFamily="34" charset="0"/>
              <a:buChar char="•"/>
            </a:pPr>
            <a:r>
              <a:rPr lang="en-GB" sz="2800" dirty="0"/>
              <a:t>Parents welcome meeting </a:t>
            </a:r>
          </a:p>
          <a:p>
            <a:pPr marL="514350" indent="-514350">
              <a:buFont typeface="Arial" panose="020B0604020202020204" pitchFamily="34" charset="0"/>
              <a:buChar char="•"/>
            </a:pPr>
            <a:endParaRPr lang="en-GB" sz="2800" dirty="0"/>
          </a:p>
          <a:p>
            <a:pPr marL="514350" indent="-514350">
              <a:buFont typeface="Arial" panose="020B0604020202020204" pitchFamily="34" charset="0"/>
              <a:buChar char="•"/>
            </a:pPr>
            <a:r>
              <a:rPr lang="en-GB" sz="2800" dirty="0"/>
              <a:t>Stay and play sessions in new environment </a:t>
            </a:r>
          </a:p>
          <a:p>
            <a:pPr marL="514350" indent="-514350">
              <a:buFont typeface="Arial" panose="020B0604020202020204" pitchFamily="34" charset="0"/>
              <a:buChar char="•"/>
            </a:pPr>
            <a:endParaRPr lang="en-GB" sz="2800" dirty="0"/>
          </a:p>
          <a:p>
            <a:pPr marL="514350" indent="-514350">
              <a:buFont typeface="Arial" panose="020B0604020202020204" pitchFamily="34" charset="0"/>
              <a:buChar char="•"/>
            </a:pPr>
            <a:r>
              <a:rPr lang="en-GB" sz="2800" dirty="0"/>
              <a:t>Opportunity to try a school lunch </a:t>
            </a:r>
          </a:p>
          <a:p>
            <a:pPr marL="514350" indent="-514350">
              <a:buFont typeface="Arial" panose="020B0604020202020204" pitchFamily="34" charset="0"/>
              <a:buChar char="•"/>
            </a:pPr>
            <a:endParaRPr lang="en-GB" sz="2800" dirty="0"/>
          </a:p>
          <a:p>
            <a:pPr marL="514350" indent="-514350">
              <a:buFont typeface="Arial" panose="020B0604020202020204" pitchFamily="34" charset="0"/>
              <a:buChar char="•"/>
            </a:pPr>
            <a:r>
              <a:rPr lang="en-GB" sz="2800" dirty="0"/>
              <a:t>Information gathered from previous setting</a:t>
            </a:r>
          </a:p>
          <a:p>
            <a:pPr marL="514350" indent="-514350">
              <a:buFont typeface="Arial" panose="020B0604020202020204" pitchFamily="34" charset="0"/>
              <a:buChar char="•"/>
            </a:pPr>
            <a:endParaRPr lang="en-GB" sz="2800" dirty="0"/>
          </a:p>
          <a:p>
            <a:pPr marL="514350" indent="-514350">
              <a:buFont typeface="Arial" panose="020B0604020202020204" pitchFamily="34" charset="0"/>
              <a:buChar char="•"/>
            </a:pPr>
            <a:r>
              <a:rPr lang="en-GB" sz="2800" dirty="0"/>
              <a:t>Opportunities to ask questions and share concerns during this meeting and stay and play sessions.</a:t>
            </a:r>
          </a:p>
          <a:p>
            <a:pPr marL="514350" indent="-514350">
              <a:buFont typeface="Arial" panose="020B0604020202020204" pitchFamily="34" charset="0"/>
              <a:buChar char="•"/>
            </a:pPr>
            <a:endParaRPr lang="en-GB" sz="2800" dirty="0"/>
          </a:p>
          <a:p>
            <a:pPr marL="514350" indent="-514350">
              <a:buFont typeface="Arial" panose="020B0604020202020204" pitchFamily="34" charset="0"/>
              <a:buChar char="•"/>
            </a:pPr>
            <a:r>
              <a:rPr lang="en-GB" sz="2800" dirty="0"/>
              <a:t>All about me forms and transition forms </a:t>
            </a:r>
          </a:p>
          <a:p>
            <a:pPr marL="514350" indent="-514350">
              <a:buFont typeface="Arial" panose="020B0604020202020204" pitchFamily="34" charset="0"/>
              <a:buChar char="•"/>
            </a:pPr>
            <a:endParaRPr lang="en-GB" sz="4000" dirty="0"/>
          </a:p>
          <a:p>
            <a:pPr marL="514350" indent="-514350">
              <a:buFont typeface="Arial" panose="020B0604020202020204" pitchFamily="34" charset="0"/>
              <a:buChar char="•"/>
            </a:pPr>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937153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3435684" cy="769441"/>
          </a:xfrm>
          <a:prstGeom prst="rect">
            <a:avLst/>
          </a:prstGeom>
          <a:noFill/>
        </p:spPr>
        <p:txBody>
          <a:bodyPr wrap="none">
            <a:spAutoFit/>
          </a:bodyPr>
          <a:lstStyle/>
          <a:p>
            <a:pPr>
              <a:defRPr sz="2400" b="1">
                <a:solidFill>
                  <a:srgbClr val="A3202D"/>
                </a:solidFill>
              </a:defRPr>
            </a:pPr>
            <a:r>
              <a:rPr lang="en-GB" sz="4400" dirty="0"/>
              <a:t>What is EYFS?</a:t>
            </a:r>
            <a:endParaRPr sz="44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0" y="478069"/>
            <a:ext cx="11972008" cy="7571303"/>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EYFS stands for the Early Years Foundation Stage.</a:t>
            </a:r>
          </a:p>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All settings working with 0-5 year olds follow the EYFS statutory framework.</a:t>
            </a:r>
          </a:p>
          <a:p>
            <a:endParaRPr lang="en-GB" sz="2600" dirty="0"/>
          </a:p>
          <a:p>
            <a:pPr marL="514350" indent="-514350">
              <a:buFont typeface="Arial" panose="020B0604020202020204" pitchFamily="34" charset="0"/>
              <a:buChar char="•"/>
            </a:pPr>
            <a:r>
              <a:rPr lang="en-GB" sz="2600" dirty="0"/>
              <a:t>It has four over arching principles: a unique child, positive relationships, enabling environments and learning and development. </a:t>
            </a:r>
          </a:p>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There are 7 areas of learning which are provided through a variety purposeful play, guided learning and direct teaching activities. </a:t>
            </a:r>
          </a:p>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All areas of learning are reflected in the classroom and in the outdoor areas. The learning environment and resources are constantly changing depending on children’s interests, their next steps in learning and the curriculum and topic. </a:t>
            </a:r>
          </a:p>
          <a:p>
            <a:pPr marL="514350" indent="-514350">
              <a:buFont typeface="Arial" panose="020B0604020202020204" pitchFamily="34" charset="0"/>
              <a:buChar char="•"/>
            </a:pPr>
            <a:endParaRPr lang="en-GB" sz="4000" dirty="0"/>
          </a:p>
          <a:p>
            <a:pPr marL="514350" indent="-514350">
              <a:buFont typeface="Arial" panose="020B0604020202020204" pitchFamily="34" charset="0"/>
              <a:buChar char="•"/>
            </a:pPr>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2374718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3435684" cy="769441"/>
          </a:xfrm>
          <a:prstGeom prst="rect">
            <a:avLst/>
          </a:prstGeom>
          <a:noFill/>
        </p:spPr>
        <p:txBody>
          <a:bodyPr wrap="none">
            <a:spAutoFit/>
          </a:bodyPr>
          <a:lstStyle/>
          <a:p>
            <a:pPr>
              <a:defRPr sz="2400" b="1">
                <a:solidFill>
                  <a:srgbClr val="A3202D"/>
                </a:solidFill>
              </a:defRPr>
            </a:pPr>
            <a:r>
              <a:rPr lang="en-GB" sz="4400" dirty="0"/>
              <a:t>What is EYFS?</a:t>
            </a:r>
            <a:endParaRPr sz="4400" dirty="0"/>
          </a:p>
        </p:txBody>
      </p:sp>
      <p:pic>
        <p:nvPicPr>
          <p:cNvPr id="4" name="Picture 3">
            <a:extLst>
              <a:ext uri="{FF2B5EF4-FFF2-40B4-BE49-F238E27FC236}">
                <a16:creationId xmlns:a16="http://schemas.microsoft.com/office/drawing/2014/main" id="{BC9DCF03-D8CB-4B44-8DCD-2C1E0EF8C1C3}"/>
              </a:ext>
            </a:extLst>
          </p:cNvPr>
          <p:cNvPicPr>
            <a:picLocks noChangeAspect="1"/>
          </p:cNvPicPr>
          <p:nvPr/>
        </p:nvPicPr>
        <p:blipFill>
          <a:blip r:embed="rId2"/>
          <a:stretch>
            <a:fillRect/>
          </a:stretch>
        </p:blipFill>
        <p:spPr>
          <a:xfrm>
            <a:off x="244932" y="986683"/>
            <a:ext cx="11453732" cy="4857935"/>
          </a:xfrm>
          <a:prstGeom prst="rect">
            <a:avLst/>
          </a:prstGeom>
        </p:spPr>
      </p:pic>
    </p:spTree>
    <p:extLst>
      <p:ext uri="{BB962C8B-B14F-4D97-AF65-F5344CB8AC3E}">
        <p14:creationId xmlns:p14="http://schemas.microsoft.com/office/powerpoint/2010/main" val="2509358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7248844" cy="769441"/>
          </a:xfrm>
          <a:prstGeom prst="rect">
            <a:avLst/>
          </a:prstGeom>
          <a:noFill/>
        </p:spPr>
        <p:txBody>
          <a:bodyPr wrap="none">
            <a:spAutoFit/>
          </a:bodyPr>
          <a:lstStyle/>
          <a:p>
            <a:pPr>
              <a:defRPr sz="2400" b="1">
                <a:solidFill>
                  <a:srgbClr val="A3202D"/>
                </a:solidFill>
              </a:defRPr>
            </a:pPr>
            <a:r>
              <a:rPr lang="en-GB" sz="4400" dirty="0"/>
              <a:t>Communication and Language</a:t>
            </a:r>
            <a:endParaRPr sz="44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83457" y="782836"/>
            <a:ext cx="6223075" cy="4093428"/>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800" dirty="0"/>
              <a:t>Speaking</a:t>
            </a:r>
          </a:p>
          <a:p>
            <a:pPr marL="514350" indent="-514350">
              <a:buFont typeface="Arial" panose="020B0604020202020204" pitchFamily="34" charset="0"/>
              <a:buChar char="•"/>
            </a:pPr>
            <a:r>
              <a:rPr lang="en-GB" sz="2800" dirty="0"/>
              <a:t>Listening</a:t>
            </a:r>
          </a:p>
          <a:p>
            <a:pPr marL="514350" indent="-514350">
              <a:buFont typeface="Arial" panose="020B0604020202020204" pitchFamily="34" charset="0"/>
              <a:buChar char="•"/>
            </a:pPr>
            <a:r>
              <a:rPr lang="en-GB" sz="2800" dirty="0"/>
              <a:t>A rich language environment</a:t>
            </a:r>
          </a:p>
          <a:p>
            <a:pPr marL="514350" indent="-514350">
              <a:buFont typeface="Arial" panose="020B0604020202020204" pitchFamily="34" charset="0"/>
              <a:buChar char="•"/>
            </a:pPr>
            <a:r>
              <a:rPr lang="en-GB" sz="2800" dirty="0"/>
              <a:t>Express themselves and their ideas</a:t>
            </a:r>
          </a:p>
          <a:p>
            <a:pPr marL="514350" indent="-514350">
              <a:buFont typeface="Arial" panose="020B0604020202020204" pitchFamily="34" charset="0"/>
              <a:buChar char="•"/>
            </a:pPr>
            <a:endParaRPr lang="en-GB" sz="4000" dirty="0"/>
          </a:p>
          <a:p>
            <a:pPr marL="514350" indent="-514350">
              <a:buFont typeface="Arial" panose="020B0604020202020204" pitchFamily="34" charset="0"/>
              <a:buChar char="•"/>
            </a:pPr>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15578527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83765" y="93349"/>
            <a:ext cx="9829037" cy="707886"/>
          </a:xfrm>
          <a:prstGeom prst="rect">
            <a:avLst/>
          </a:prstGeom>
          <a:noFill/>
        </p:spPr>
        <p:txBody>
          <a:bodyPr wrap="none">
            <a:spAutoFit/>
          </a:bodyPr>
          <a:lstStyle/>
          <a:p>
            <a:pPr>
              <a:defRPr sz="2400" b="1">
                <a:solidFill>
                  <a:srgbClr val="A3202D"/>
                </a:solidFill>
              </a:defRPr>
            </a:pPr>
            <a:r>
              <a:rPr lang="en-GB" sz="4000" dirty="0"/>
              <a:t>Personal, Social and Emotional Development </a:t>
            </a:r>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0" y="445277"/>
            <a:ext cx="7249212" cy="5355312"/>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Building confidence and independence</a:t>
            </a:r>
          </a:p>
          <a:p>
            <a:pPr marL="514350" indent="-514350">
              <a:buFont typeface="Arial" panose="020B0604020202020204" pitchFamily="34" charset="0"/>
              <a:buChar char="•"/>
            </a:pPr>
            <a:r>
              <a:rPr lang="en-GB" sz="2600" dirty="0"/>
              <a:t>Making friends</a:t>
            </a:r>
          </a:p>
          <a:p>
            <a:pPr marL="514350" indent="-514350">
              <a:buFont typeface="Arial" panose="020B0604020202020204" pitchFamily="34" charset="0"/>
              <a:buChar char="•"/>
            </a:pPr>
            <a:r>
              <a:rPr lang="en-GB" sz="2600" dirty="0"/>
              <a:t>Learning rules </a:t>
            </a:r>
          </a:p>
          <a:p>
            <a:pPr marL="514350" indent="-514350">
              <a:buFont typeface="Arial" panose="020B0604020202020204" pitchFamily="34" charset="0"/>
              <a:buChar char="•"/>
            </a:pPr>
            <a:r>
              <a:rPr lang="en-GB" sz="2600" dirty="0"/>
              <a:t>Learning daily routines</a:t>
            </a:r>
          </a:p>
          <a:p>
            <a:pPr marL="514350" indent="-514350">
              <a:buFont typeface="Arial" panose="020B0604020202020204" pitchFamily="34" charset="0"/>
              <a:buChar char="•"/>
            </a:pPr>
            <a:r>
              <a:rPr lang="en-GB" sz="2600" dirty="0"/>
              <a:t>Learning about others</a:t>
            </a:r>
          </a:p>
          <a:p>
            <a:pPr marL="514350" indent="-514350">
              <a:buFont typeface="Arial" panose="020B0604020202020204" pitchFamily="34" charset="0"/>
              <a:buChar char="•"/>
            </a:pPr>
            <a:r>
              <a:rPr lang="en-GB" sz="2600" dirty="0"/>
              <a:t>Understanding and celebrating differences	</a:t>
            </a:r>
          </a:p>
          <a:p>
            <a:pPr marL="514350" indent="-514350">
              <a:buFont typeface="Arial" panose="020B0604020202020204" pitchFamily="34" charset="0"/>
              <a:buChar char="•"/>
            </a:pPr>
            <a:r>
              <a:rPr lang="en-GB" sz="2600" dirty="0"/>
              <a:t>Understanding boundaries</a:t>
            </a:r>
          </a:p>
          <a:p>
            <a:pPr marL="514350" indent="-514350">
              <a:buFont typeface="Arial" panose="020B0604020202020204" pitchFamily="34" charset="0"/>
              <a:buChar char="•"/>
            </a:pPr>
            <a:r>
              <a:rPr lang="en-GB" sz="2600" dirty="0"/>
              <a:t>Managing feelings</a:t>
            </a:r>
          </a:p>
          <a:p>
            <a:pPr marL="514350" indent="-514350">
              <a:buFont typeface="Arial" panose="020B0604020202020204" pitchFamily="34" charset="0"/>
              <a:buChar char="•"/>
            </a:pPr>
            <a:r>
              <a:rPr lang="en-GB" sz="2600" dirty="0"/>
              <a:t>Developing positive relationships</a:t>
            </a:r>
          </a:p>
          <a:p>
            <a:pPr marL="514350" indent="-514350">
              <a:buFont typeface="Arial" panose="020B0604020202020204" pitchFamily="34" charset="0"/>
              <a:buChar char="•"/>
            </a:pPr>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12996807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00" y="1"/>
            <a:ext cx="12200879" cy="728821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83765" y="93349"/>
            <a:ext cx="4994957" cy="707886"/>
          </a:xfrm>
          <a:prstGeom prst="rect">
            <a:avLst/>
          </a:prstGeom>
          <a:noFill/>
        </p:spPr>
        <p:txBody>
          <a:bodyPr wrap="none">
            <a:spAutoFit/>
          </a:bodyPr>
          <a:lstStyle/>
          <a:p>
            <a:pPr>
              <a:defRPr sz="2400" b="1">
                <a:solidFill>
                  <a:srgbClr val="A3202D"/>
                </a:solidFill>
              </a:defRPr>
            </a:pPr>
            <a:r>
              <a:rPr lang="en-GB" sz="4000" dirty="0"/>
              <a:t>Physical Development </a:t>
            </a:r>
          </a:p>
        </p:txBody>
      </p:sp>
      <p:sp>
        <p:nvSpPr>
          <p:cNvPr id="12" name="TextBox 11">
            <a:extLst>
              <a:ext uri="{FF2B5EF4-FFF2-40B4-BE49-F238E27FC236}">
                <a16:creationId xmlns:a16="http://schemas.microsoft.com/office/drawing/2014/main" id="{ADB0817E-8020-4600-A59A-174A0DB98131}"/>
              </a:ext>
            </a:extLst>
          </p:cNvPr>
          <p:cNvSpPr txBox="1"/>
          <p:nvPr/>
        </p:nvSpPr>
        <p:spPr>
          <a:xfrm>
            <a:off x="0" y="445277"/>
            <a:ext cx="7249212" cy="4555093"/>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Gross and fine motor skills</a:t>
            </a:r>
          </a:p>
          <a:p>
            <a:pPr marL="514350" indent="-514350">
              <a:buFont typeface="Arial" panose="020B0604020202020204" pitchFamily="34" charset="0"/>
              <a:buChar char="•"/>
            </a:pPr>
            <a:r>
              <a:rPr lang="en-GB" sz="2600" dirty="0"/>
              <a:t>Busy fingers and malleable area</a:t>
            </a:r>
          </a:p>
          <a:p>
            <a:pPr marL="514350" indent="-514350">
              <a:buFont typeface="Arial" panose="020B0604020202020204" pitchFamily="34" charset="0"/>
              <a:buChar char="•"/>
            </a:pPr>
            <a:r>
              <a:rPr lang="en-GB" sz="2600" dirty="0"/>
              <a:t>Mark making area</a:t>
            </a:r>
          </a:p>
          <a:p>
            <a:pPr marL="514350" indent="-514350">
              <a:buFont typeface="Arial" panose="020B0604020202020204" pitchFamily="34" charset="0"/>
              <a:buChar char="•"/>
            </a:pPr>
            <a:r>
              <a:rPr lang="en-GB" sz="2600" dirty="0"/>
              <a:t>Shoes and coats</a:t>
            </a:r>
          </a:p>
          <a:p>
            <a:pPr marL="514350" indent="-514350">
              <a:buFont typeface="Arial" panose="020B0604020202020204" pitchFamily="34" charset="0"/>
              <a:buChar char="•"/>
            </a:pPr>
            <a:r>
              <a:rPr lang="en-GB" sz="2600" dirty="0"/>
              <a:t>PE lessons and getting changed too (in Reception)</a:t>
            </a:r>
          </a:p>
          <a:p>
            <a:pPr marL="514350" indent="-514350">
              <a:buFont typeface="Arial" panose="020B0604020202020204" pitchFamily="34" charset="0"/>
              <a:buChar char="•"/>
            </a:pPr>
            <a:r>
              <a:rPr lang="en-GB" sz="2600" dirty="0"/>
              <a:t>Making healthy choices</a:t>
            </a:r>
          </a:p>
          <a:p>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1492326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83765" y="93349"/>
            <a:ext cx="1956048" cy="707886"/>
          </a:xfrm>
          <a:prstGeom prst="rect">
            <a:avLst/>
          </a:prstGeom>
          <a:noFill/>
        </p:spPr>
        <p:txBody>
          <a:bodyPr wrap="none">
            <a:spAutoFit/>
          </a:bodyPr>
          <a:lstStyle/>
          <a:p>
            <a:pPr>
              <a:defRPr sz="2400" b="1">
                <a:solidFill>
                  <a:srgbClr val="A3202D"/>
                </a:solidFill>
              </a:defRPr>
            </a:pPr>
            <a:r>
              <a:rPr lang="en-GB" sz="4000" dirty="0"/>
              <a:t>Literacy </a:t>
            </a:r>
          </a:p>
        </p:txBody>
      </p:sp>
      <p:sp>
        <p:nvSpPr>
          <p:cNvPr id="12" name="TextBox 11">
            <a:extLst>
              <a:ext uri="{FF2B5EF4-FFF2-40B4-BE49-F238E27FC236}">
                <a16:creationId xmlns:a16="http://schemas.microsoft.com/office/drawing/2014/main" id="{ADB0817E-8020-4600-A59A-174A0DB98131}"/>
              </a:ext>
            </a:extLst>
          </p:cNvPr>
          <p:cNvSpPr txBox="1"/>
          <p:nvPr/>
        </p:nvSpPr>
        <p:spPr>
          <a:xfrm>
            <a:off x="0" y="445277"/>
            <a:ext cx="10237936" cy="3754874"/>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Reading – at school and home, including library books and levelled books. </a:t>
            </a:r>
          </a:p>
          <a:p>
            <a:pPr marL="514350" indent="-514350">
              <a:buFont typeface="Arial" panose="020B0604020202020204" pitchFamily="34" charset="0"/>
              <a:buChar char="•"/>
            </a:pPr>
            <a:r>
              <a:rPr lang="en-GB" sz="2600" dirty="0"/>
              <a:t>Phonics </a:t>
            </a:r>
          </a:p>
          <a:p>
            <a:pPr marL="514350" indent="-514350">
              <a:buFont typeface="Arial" panose="020B0604020202020204" pitchFamily="34" charset="0"/>
              <a:buChar char="•"/>
            </a:pPr>
            <a:r>
              <a:rPr lang="en-GB" sz="2600" dirty="0"/>
              <a:t>Drawing and mark making</a:t>
            </a:r>
          </a:p>
          <a:p>
            <a:pPr marL="514350" indent="-514350">
              <a:buFont typeface="Arial" panose="020B0604020202020204" pitchFamily="34" charset="0"/>
              <a:buChar char="•"/>
            </a:pPr>
            <a:r>
              <a:rPr lang="en-GB" sz="2600" dirty="0"/>
              <a:t>Writing</a:t>
            </a:r>
          </a:p>
          <a:p>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1260833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83765" y="93349"/>
            <a:ext cx="2983637" cy="707886"/>
          </a:xfrm>
          <a:prstGeom prst="rect">
            <a:avLst/>
          </a:prstGeom>
          <a:noFill/>
        </p:spPr>
        <p:txBody>
          <a:bodyPr wrap="none">
            <a:spAutoFit/>
          </a:bodyPr>
          <a:lstStyle/>
          <a:p>
            <a:pPr>
              <a:defRPr sz="2400" b="1">
                <a:solidFill>
                  <a:srgbClr val="A3202D"/>
                </a:solidFill>
              </a:defRPr>
            </a:pPr>
            <a:r>
              <a:rPr lang="en-GB" sz="4000" dirty="0"/>
              <a:t>Mathematics</a:t>
            </a:r>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0" y="445277"/>
            <a:ext cx="7249212" cy="4555093"/>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Counting</a:t>
            </a:r>
          </a:p>
          <a:p>
            <a:pPr marL="514350" indent="-514350">
              <a:buFont typeface="Arial" panose="020B0604020202020204" pitchFamily="34" charset="0"/>
              <a:buChar char="•"/>
            </a:pPr>
            <a:r>
              <a:rPr lang="en-GB" sz="2600" dirty="0"/>
              <a:t>Number recognition, value and composition</a:t>
            </a:r>
          </a:p>
          <a:p>
            <a:pPr marL="514350" indent="-514350">
              <a:buFont typeface="Arial" panose="020B0604020202020204" pitchFamily="34" charset="0"/>
              <a:buChar char="•"/>
            </a:pPr>
            <a:r>
              <a:rPr lang="en-GB" sz="2600" dirty="0"/>
              <a:t>Calculation</a:t>
            </a:r>
          </a:p>
          <a:p>
            <a:pPr marL="514350" indent="-514350">
              <a:buFont typeface="Arial" panose="020B0604020202020204" pitchFamily="34" charset="0"/>
              <a:buChar char="•"/>
            </a:pPr>
            <a:r>
              <a:rPr lang="en-GB" sz="2600" dirty="0"/>
              <a:t>Shape</a:t>
            </a:r>
          </a:p>
          <a:p>
            <a:pPr marL="514350" indent="-514350">
              <a:buFont typeface="Arial" panose="020B0604020202020204" pitchFamily="34" charset="0"/>
              <a:buChar char="•"/>
            </a:pPr>
            <a:r>
              <a:rPr lang="en-GB" sz="2600" dirty="0"/>
              <a:t>Pattern</a:t>
            </a:r>
          </a:p>
          <a:p>
            <a:pPr marL="514350" indent="-514350">
              <a:buFont typeface="Arial" panose="020B0604020202020204" pitchFamily="34" charset="0"/>
              <a:buChar char="•"/>
            </a:pPr>
            <a:r>
              <a:rPr lang="en-GB" sz="2600" dirty="0"/>
              <a:t>Practical problem solving</a:t>
            </a:r>
          </a:p>
          <a:p>
            <a:pPr marL="514350" indent="-514350">
              <a:buFont typeface="Arial" panose="020B0604020202020204" pitchFamily="34" charset="0"/>
              <a:buChar char="•"/>
            </a:pPr>
            <a:r>
              <a:rPr lang="en-GB" sz="2600" dirty="0"/>
              <a:t>Measuring </a:t>
            </a:r>
          </a:p>
          <a:p>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28524015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83765" y="93349"/>
            <a:ext cx="5576911" cy="707886"/>
          </a:xfrm>
          <a:prstGeom prst="rect">
            <a:avLst/>
          </a:prstGeom>
          <a:noFill/>
        </p:spPr>
        <p:txBody>
          <a:bodyPr wrap="none">
            <a:spAutoFit/>
          </a:bodyPr>
          <a:lstStyle/>
          <a:p>
            <a:pPr>
              <a:defRPr sz="2400" b="1">
                <a:solidFill>
                  <a:srgbClr val="A3202D"/>
                </a:solidFill>
              </a:defRPr>
            </a:pPr>
            <a:r>
              <a:rPr lang="en-GB" sz="4000" dirty="0"/>
              <a:t>Understanding the World</a:t>
            </a:r>
          </a:p>
        </p:txBody>
      </p:sp>
      <p:sp>
        <p:nvSpPr>
          <p:cNvPr id="12" name="TextBox 11">
            <a:extLst>
              <a:ext uri="{FF2B5EF4-FFF2-40B4-BE49-F238E27FC236}">
                <a16:creationId xmlns:a16="http://schemas.microsoft.com/office/drawing/2014/main" id="{ADB0817E-8020-4600-A59A-174A0DB98131}"/>
              </a:ext>
            </a:extLst>
          </p:cNvPr>
          <p:cNvSpPr txBox="1"/>
          <p:nvPr/>
        </p:nvSpPr>
        <p:spPr>
          <a:xfrm>
            <a:off x="0" y="445277"/>
            <a:ext cx="7249212" cy="4154984"/>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Exploring and investigating</a:t>
            </a:r>
          </a:p>
          <a:p>
            <a:pPr marL="514350" indent="-514350">
              <a:buFont typeface="Arial" panose="020B0604020202020204" pitchFamily="34" charset="0"/>
              <a:buChar char="•"/>
            </a:pPr>
            <a:r>
              <a:rPr lang="en-GB" sz="2600" dirty="0"/>
              <a:t>Learning about their local community and different cultures, religions and places</a:t>
            </a:r>
          </a:p>
          <a:p>
            <a:pPr marL="514350" indent="-514350">
              <a:buFont typeface="Arial" panose="020B0604020202020204" pitchFamily="34" charset="0"/>
              <a:buChar char="•"/>
            </a:pPr>
            <a:r>
              <a:rPr lang="en-GB" sz="2600" dirty="0"/>
              <a:t>Use their senses to explore the world around them and different life processes</a:t>
            </a:r>
          </a:p>
          <a:p>
            <a:pPr marL="514350" indent="-514350">
              <a:buFont typeface="Arial" panose="020B0604020202020204" pitchFamily="34" charset="0"/>
              <a:buChar char="•"/>
            </a:pPr>
            <a:r>
              <a:rPr lang="en-GB" sz="2600" dirty="0"/>
              <a:t>Begin to compare the past to the present</a:t>
            </a:r>
          </a:p>
          <a:p>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17911804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83765" y="93349"/>
            <a:ext cx="5669244" cy="707886"/>
          </a:xfrm>
          <a:prstGeom prst="rect">
            <a:avLst/>
          </a:prstGeom>
          <a:noFill/>
        </p:spPr>
        <p:txBody>
          <a:bodyPr wrap="none">
            <a:spAutoFit/>
          </a:bodyPr>
          <a:lstStyle/>
          <a:p>
            <a:pPr>
              <a:defRPr sz="2400" b="1">
                <a:solidFill>
                  <a:srgbClr val="A3202D"/>
                </a:solidFill>
              </a:defRPr>
            </a:pPr>
            <a:r>
              <a:rPr lang="en-GB" sz="4000" dirty="0"/>
              <a:t>Expressive Art and Design</a:t>
            </a:r>
          </a:p>
        </p:txBody>
      </p:sp>
      <p:sp>
        <p:nvSpPr>
          <p:cNvPr id="12" name="TextBox 11">
            <a:extLst>
              <a:ext uri="{FF2B5EF4-FFF2-40B4-BE49-F238E27FC236}">
                <a16:creationId xmlns:a16="http://schemas.microsoft.com/office/drawing/2014/main" id="{ADB0817E-8020-4600-A59A-174A0DB98131}"/>
              </a:ext>
            </a:extLst>
          </p:cNvPr>
          <p:cNvSpPr txBox="1"/>
          <p:nvPr/>
        </p:nvSpPr>
        <p:spPr>
          <a:xfrm>
            <a:off x="273377" y="382966"/>
            <a:ext cx="3502664" cy="4093428"/>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Story</a:t>
            </a:r>
          </a:p>
          <a:p>
            <a:pPr marL="514350" indent="-514350">
              <a:buFont typeface="Arial" panose="020B0604020202020204" pitchFamily="34" charset="0"/>
              <a:buChar char="•"/>
            </a:pPr>
            <a:r>
              <a:rPr lang="en-GB" sz="2600" dirty="0"/>
              <a:t>Role play</a:t>
            </a:r>
          </a:p>
          <a:p>
            <a:pPr marL="514350" indent="-514350">
              <a:buFont typeface="Arial" panose="020B0604020202020204" pitchFamily="34" charset="0"/>
              <a:buChar char="•"/>
            </a:pPr>
            <a:r>
              <a:rPr lang="en-GB" sz="2600" dirty="0"/>
              <a:t>Imagination</a:t>
            </a:r>
          </a:p>
          <a:p>
            <a:pPr marL="514350" indent="-514350">
              <a:buFont typeface="Arial" panose="020B0604020202020204" pitchFamily="34" charset="0"/>
              <a:buChar char="•"/>
            </a:pPr>
            <a:r>
              <a:rPr lang="en-GB" sz="2600" dirty="0"/>
              <a:t>Art</a:t>
            </a:r>
          </a:p>
          <a:p>
            <a:pPr marL="514350" indent="-514350">
              <a:buFont typeface="Arial" panose="020B0604020202020204" pitchFamily="34" charset="0"/>
              <a:buChar char="•"/>
            </a:pPr>
            <a:r>
              <a:rPr lang="en-GB" sz="2600" dirty="0"/>
              <a:t>Painting</a:t>
            </a:r>
          </a:p>
          <a:p>
            <a:pPr marL="514350" indent="-514350">
              <a:buFont typeface="Arial" panose="020B0604020202020204" pitchFamily="34" charset="0"/>
              <a:buChar char="•"/>
            </a:pPr>
            <a:r>
              <a:rPr lang="en-GB" sz="2600" dirty="0"/>
              <a:t>Drawing</a:t>
            </a:r>
          </a:p>
          <a:p>
            <a:pPr marL="514350" indent="-514350">
              <a:buFont typeface="Arial" panose="020B0604020202020204" pitchFamily="34" charset="0"/>
              <a:buChar char="•"/>
            </a:pPr>
            <a:r>
              <a:rPr lang="en-GB" sz="2600" dirty="0"/>
              <a:t>Dance</a:t>
            </a:r>
          </a:p>
          <a:p>
            <a:pPr marL="514350" indent="-514350">
              <a:buFont typeface="Arial" panose="020B0604020202020204" pitchFamily="34" charset="0"/>
              <a:buChar char="•"/>
            </a:pPr>
            <a:r>
              <a:rPr lang="en-GB" sz="2600" dirty="0"/>
              <a:t>Music</a:t>
            </a:r>
          </a:p>
          <a:p>
            <a:pPr marL="514350" indent="-514350">
              <a:buFont typeface="Arial" panose="020B0604020202020204" pitchFamily="34" charset="0"/>
              <a:buChar char="•"/>
            </a:pPr>
            <a:r>
              <a:rPr lang="en-GB" sz="2600" dirty="0"/>
              <a:t>Singing</a:t>
            </a:r>
          </a:p>
        </p:txBody>
      </p:sp>
    </p:spTree>
    <p:extLst>
      <p:ext uri="{BB962C8B-B14F-4D97-AF65-F5344CB8AC3E}">
        <p14:creationId xmlns:p14="http://schemas.microsoft.com/office/powerpoint/2010/main" val="26253014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Picture 3">
            <a:extLst>
              <a:ext uri="{FF2B5EF4-FFF2-40B4-BE49-F238E27FC236}">
                <a16:creationId xmlns:a16="http://schemas.microsoft.com/office/drawing/2014/main" id="{5962EEA7-8DA4-4D87-8DFD-1BC14DFA7291}"/>
              </a:ext>
            </a:extLst>
          </p:cNvPr>
          <p:cNvPicPr>
            <a:picLocks noChangeAspect="1"/>
          </p:cNvPicPr>
          <p:nvPr/>
        </p:nvPicPr>
        <p:blipFill>
          <a:blip r:embed="rId2"/>
          <a:stretch>
            <a:fillRect/>
          </a:stretch>
        </p:blipFill>
        <p:spPr>
          <a:xfrm>
            <a:off x="950912" y="0"/>
            <a:ext cx="10287000" cy="68580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2868093" cy="769441"/>
          </a:xfrm>
          <a:prstGeom prst="rect">
            <a:avLst/>
          </a:prstGeom>
          <a:noFill/>
        </p:spPr>
        <p:txBody>
          <a:bodyPr wrap="none">
            <a:spAutoFit/>
          </a:bodyPr>
          <a:lstStyle/>
          <a:p>
            <a:pPr>
              <a:defRPr sz="2400" b="1">
                <a:solidFill>
                  <a:srgbClr val="A3202D"/>
                </a:solidFill>
              </a:defRPr>
            </a:pPr>
            <a:r>
              <a:rPr lang="en-GB" sz="4400" dirty="0"/>
              <a:t>Lunchtimes</a:t>
            </a:r>
            <a:endParaRPr sz="44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0" y="478069"/>
            <a:ext cx="11972008" cy="7571303"/>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All children sit together at lunchtimes. There is a mix of packed lunch and </a:t>
            </a:r>
          </a:p>
          <a:p>
            <a:r>
              <a:rPr lang="en-GB" sz="2600" dirty="0"/>
              <a:t>       school dinners.</a:t>
            </a:r>
          </a:p>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We support all children with getting their lunch and settling.</a:t>
            </a:r>
          </a:p>
          <a:p>
            <a:endParaRPr lang="en-GB" sz="2600" dirty="0"/>
          </a:p>
          <a:p>
            <a:pPr marL="514350" indent="-514350">
              <a:buFont typeface="Arial" panose="020B0604020202020204" pitchFamily="34" charset="0"/>
              <a:buChar char="•"/>
            </a:pPr>
            <a:r>
              <a:rPr lang="en-GB" sz="2600" dirty="0"/>
              <a:t>After lunch Nursery play in Early Years garden and Reception use the main playground.</a:t>
            </a:r>
          </a:p>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If your child has a packed lunch please provide a drink.</a:t>
            </a:r>
          </a:p>
          <a:p>
            <a:endParaRPr lang="en-GB" sz="2600" dirty="0"/>
          </a:p>
          <a:p>
            <a:pPr marL="514350" indent="-514350">
              <a:buFont typeface="Arial" panose="020B0604020202020204" pitchFamily="34" charset="0"/>
              <a:buChar char="•"/>
            </a:pPr>
            <a:r>
              <a:rPr lang="en-GB" sz="2600" dirty="0"/>
              <a:t>We are a nut free school (due to allergies).</a:t>
            </a:r>
          </a:p>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We don’t allow fizzy drinks, chocolate bars and sweets as part of packed lunches.</a:t>
            </a:r>
          </a:p>
          <a:p>
            <a:pPr marL="514350" indent="-514350">
              <a:buFont typeface="Arial" panose="020B0604020202020204" pitchFamily="34" charset="0"/>
              <a:buChar char="•"/>
            </a:pPr>
            <a:endParaRPr lang="en-GB" sz="4000" dirty="0"/>
          </a:p>
          <a:p>
            <a:pPr marL="514350" indent="-514350">
              <a:buFont typeface="Arial" panose="020B0604020202020204" pitchFamily="34" charset="0"/>
              <a:buChar char="•"/>
            </a:pPr>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21437201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a:extLst>
              <a:ext uri="{FF2B5EF4-FFF2-40B4-BE49-F238E27FC236}">
                <a16:creationId xmlns:a16="http://schemas.microsoft.com/office/drawing/2014/main" id="{85FEEAF5-3469-43DC-BCB8-60379BDA495E}"/>
              </a:ext>
            </a:extLst>
          </p:cNvPr>
          <p:cNvPicPr>
            <a:picLocks noChangeAspect="1"/>
          </p:cNvPicPr>
          <p:nvPr/>
        </p:nvPicPr>
        <p:blipFill>
          <a:blip r:embed="rId2"/>
          <a:stretch>
            <a:fillRect/>
          </a:stretch>
        </p:blipFill>
        <p:spPr>
          <a:xfrm>
            <a:off x="-1052" y="0"/>
            <a:ext cx="12180449" cy="6853287"/>
          </a:xfrm>
          <a:prstGeom prst="rect">
            <a:avLst/>
          </a:prstGeom>
        </p:spPr>
      </p:pic>
    </p:spTree>
    <p:extLst>
      <p:ext uri="{BB962C8B-B14F-4D97-AF65-F5344CB8AC3E}">
        <p14:creationId xmlns:p14="http://schemas.microsoft.com/office/powerpoint/2010/main" val="11798759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6219010" cy="769441"/>
          </a:xfrm>
          <a:prstGeom prst="rect">
            <a:avLst/>
          </a:prstGeom>
          <a:noFill/>
        </p:spPr>
        <p:txBody>
          <a:bodyPr wrap="none">
            <a:spAutoFit/>
          </a:bodyPr>
          <a:lstStyle/>
          <a:p>
            <a:pPr>
              <a:defRPr sz="2400" b="1">
                <a:solidFill>
                  <a:srgbClr val="A3202D"/>
                </a:solidFill>
              </a:defRPr>
            </a:pPr>
            <a:r>
              <a:rPr lang="en-GB" sz="4400" dirty="0"/>
              <a:t>On the First Day of School</a:t>
            </a:r>
            <a:endParaRPr sz="44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1" y="478069"/>
            <a:ext cx="12188825" cy="7325082"/>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200" dirty="0"/>
              <a:t>The first day of school will be Wednesday 2nd September; school starts at </a:t>
            </a:r>
          </a:p>
          <a:p>
            <a:r>
              <a:rPr lang="en-GB" sz="2200" dirty="0"/>
              <a:t>        8.45am for Reception and 9.00am for Nursery. The teacher will come to the </a:t>
            </a:r>
          </a:p>
          <a:p>
            <a:r>
              <a:rPr lang="en-GB" sz="2200" dirty="0"/>
              <a:t>        playground to collect them from you (far end of the playground).</a:t>
            </a:r>
          </a:p>
          <a:p>
            <a:pPr marL="514350" indent="-514350">
              <a:buFont typeface="Arial" panose="020B0604020202020204" pitchFamily="34" charset="0"/>
              <a:buChar char="•"/>
            </a:pPr>
            <a:endParaRPr lang="en-GB" sz="2200" dirty="0"/>
          </a:p>
          <a:p>
            <a:pPr marL="514350" indent="-514350">
              <a:buFont typeface="Arial" panose="020B0604020202020204" pitchFamily="34" charset="0"/>
              <a:buChar char="•"/>
            </a:pPr>
            <a:r>
              <a:rPr lang="en-GB" sz="2200" dirty="0"/>
              <a:t>For the first week you may want to come into the classroom with your child and settle them to an activity. </a:t>
            </a:r>
          </a:p>
          <a:p>
            <a:pPr marL="514350" indent="-514350">
              <a:buFont typeface="Arial" panose="020B0604020202020204" pitchFamily="34" charset="0"/>
              <a:buChar char="•"/>
            </a:pPr>
            <a:endParaRPr lang="en-GB" sz="2200" dirty="0"/>
          </a:p>
          <a:p>
            <a:pPr marL="514350" indent="-514350">
              <a:buFont typeface="Arial" panose="020B0604020202020204" pitchFamily="34" charset="0"/>
              <a:buChar char="•"/>
            </a:pPr>
            <a:r>
              <a:rPr lang="en-GB" sz="2200" dirty="0"/>
              <a:t>School will finish at 3.00pm for Nursery (or 12 noon if they are attending for mornings only) and 3.10pm for Reception. Nursery children will be handed over just outside the school office (please wait just in front of the office). Reception children will come through the large black gate at the back of the playground with their teacher. </a:t>
            </a:r>
          </a:p>
          <a:p>
            <a:pPr marL="514350" indent="-514350">
              <a:buFont typeface="Arial" panose="020B0604020202020204" pitchFamily="34" charset="0"/>
              <a:buChar char="•"/>
            </a:pPr>
            <a:endParaRPr lang="en-GB" sz="2200" dirty="0"/>
          </a:p>
          <a:p>
            <a:pPr marL="514350" indent="-514350">
              <a:buFont typeface="Arial" panose="020B0604020202020204" pitchFamily="34" charset="0"/>
              <a:buChar char="•"/>
            </a:pPr>
            <a:r>
              <a:rPr lang="en-GB" sz="2200" dirty="0"/>
              <a:t>Half days are optional for the first week of school when you can collect your child at 1.20pm (after lunch). </a:t>
            </a:r>
          </a:p>
          <a:p>
            <a:pPr marL="514350" indent="-514350">
              <a:buFont typeface="Arial" panose="020B0604020202020204" pitchFamily="34" charset="0"/>
              <a:buChar char="•"/>
            </a:pPr>
            <a:endParaRPr lang="en-GB" sz="2200" dirty="0"/>
          </a:p>
          <a:p>
            <a:pPr marL="514350" indent="-514350">
              <a:buFont typeface="Arial" panose="020B0604020202020204" pitchFamily="34" charset="0"/>
              <a:buChar char="•"/>
            </a:pPr>
            <a:r>
              <a:rPr lang="en-GB" sz="2200" dirty="0"/>
              <a:t>If your child is being collected by a different adult at anytime you must inform the school office. </a:t>
            </a:r>
          </a:p>
          <a:p>
            <a:endParaRPr lang="en-GB" sz="2000" dirty="0"/>
          </a:p>
          <a:p>
            <a:pPr marL="514350" indent="-514350">
              <a:buFont typeface="Arial" panose="020B0604020202020204" pitchFamily="34" charset="0"/>
              <a:buChar char="•"/>
            </a:pPr>
            <a:endParaRPr lang="en-GB" sz="2000" dirty="0"/>
          </a:p>
          <a:p>
            <a:endParaRPr lang="en-GB" sz="20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2652480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6855172" cy="769441"/>
          </a:xfrm>
          <a:prstGeom prst="rect">
            <a:avLst/>
          </a:prstGeom>
          <a:noFill/>
        </p:spPr>
        <p:txBody>
          <a:bodyPr wrap="square">
            <a:spAutoFit/>
          </a:bodyPr>
          <a:lstStyle/>
          <a:p>
            <a:pPr>
              <a:defRPr sz="2400" b="1">
                <a:solidFill>
                  <a:srgbClr val="A3202D"/>
                </a:solidFill>
              </a:defRPr>
            </a:pPr>
            <a:r>
              <a:rPr lang="en-GB" sz="4400" dirty="0"/>
              <a:t>We Love Outdoor Learning</a:t>
            </a:r>
            <a:endParaRPr sz="4400" dirty="0"/>
          </a:p>
        </p:txBody>
      </p:sp>
      <p:sp>
        <p:nvSpPr>
          <p:cNvPr id="12" name="TextBox 11">
            <a:extLst>
              <a:ext uri="{FF2B5EF4-FFF2-40B4-BE49-F238E27FC236}">
                <a16:creationId xmlns:a16="http://schemas.microsoft.com/office/drawing/2014/main" id="{ADB0817E-8020-4600-A59A-174A0DB98131}"/>
              </a:ext>
            </a:extLst>
          </p:cNvPr>
          <p:cNvSpPr txBox="1"/>
          <p:nvPr/>
        </p:nvSpPr>
        <p:spPr>
          <a:xfrm>
            <a:off x="94267" y="515857"/>
            <a:ext cx="12188825" cy="5047536"/>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3200" dirty="0"/>
              <a:t>Named wellies if possible though we do have some spare.</a:t>
            </a:r>
          </a:p>
          <a:p>
            <a:pPr marL="514350" indent="-514350">
              <a:buFont typeface="Arial" panose="020B0604020202020204" pitchFamily="34" charset="0"/>
              <a:buChar char="•"/>
            </a:pPr>
            <a:endParaRPr lang="en-GB" sz="3200" dirty="0"/>
          </a:p>
          <a:p>
            <a:pPr marL="514350" indent="-514350">
              <a:buFont typeface="Arial" panose="020B0604020202020204" pitchFamily="34" charset="0"/>
              <a:buChar char="•"/>
            </a:pPr>
            <a:r>
              <a:rPr lang="en-GB" sz="3200" dirty="0"/>
              <a:t>Suitable coat for our changeable weather.</a:t>
            </a:r>
          </a:p>
          <a:p>
            <a:endParaRPr lang="en-GB" sz="3200" dirty="0"/>
          </a:p>
          <a:p>
            <a:pPr marL="514350" indent="-514350">
              <a:buFont typeface="Arial" panose="020B0604020202020204" pitchFamily="34" charset="0"/>
              <a:buChar char="•"/>
            </a:pPr>
            <a:r>
              <a:rPr lang="en-GB" sz="3200" dirty="0"/>
              <a:t>Mess!</a:t>
            </a:r>
          </a:p>
          <a:p>
            <a:endParaRPr lang="en-GB" sz="3200" dirty="0"/>
          </a:p>
          <a:p>
            <a:endParaRPr lang="en-GB" sz="3200" dirty="0"/>
          </a:p>
          <a:p>
            <a:pPr marL="514350" indent="-514350">
              <a:buFont typeface="Arial" panose="020B0604020202020204" pitchFamily="34" charset="0"/>
              <a:buChar char="•"/>
            </a:pPr>
            <a:endParaRPr lang="en-GB" sz="2000" dirty="0"/>
          </a:p>
          <a:p>
            <a:endParaRPr lang="en-GB" sz="20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38198914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 y="-3050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55641"/>
            <a:ext cx="2481770" cy="923330"/>
          </a:xfrm>
          <a:prstGeom prst="rect">
            <a:avLst/>
          </a:prstGeom>
          <a:noFill/>
        </p:spPr>
        <p:txBody>
          <a:bodyPr wrap="none">
            <a:spAutoFit/>
          </a:bodyPr>
          <a:lstStyle/>
          <a:p>
            <a:pPr>
              <a:defRPr sz="2400" b="1">
                <a:solidFill>
                  <a:srgbClr val="A3202D"/>
                </a:solidFill>
              </a:defRPr>
            </a:pPr>
            <a:r>
              <a:rPr lang="en-GB" sz="5400" dirty="0"/>
              <a:t>Buddies</a:t>
            </a:r>
            <a:endParaRPr sz="44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3"/>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127" y="534627"/>
            <a:ext cx="12188825" cy="5847755"/>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3200" dirty="0"/>
              <a:t>Reception children will be assigned a year 6 buddy. </a:t>
            </a:r>
          </a:p>
          <a:p>
            <a:pPr marL="514350" indent="-514350">
              <a:buFont typeface="Arial" panose="020B0604020202020204" pitchFamily="34" charset="0"/>
              <a:buChar char="•"/>
            </a:pPr>
            <a:endParaRPr lang="en-GB" sz="3200" dirty="0"/>
          </a:p>
          <a:p>
            <a:pPr marL="514350" indent="-514350">
              <a:buFont typeface="Arial" panose="020B0604020202020204" pitchFamily="34" charset="0"/>
              <a:buChar char="•"/>
            </a:pPr>
            <a:r>
              <a:rPr lang="en-GB" sz="3200" dirty="0"/>
              <a:t>The aim of the buddies is to ensure that all children can enjoy their break and lunch times knowing that there will always be people on hand to play with. </a:t>
            </a:r>
          </a:p>
          <a:p>
            <a:pPr marL="514350" indent="-514350">
              <a:buFont typeface="Arial" panose="020B0604020202020204" pitchFamily="34" charset="0"/>
              <a:buChar char="•"/>
            </a:pPr>
            <a:endParaRPr lang="en-GB" sz="3200" dirty="0"/>
          </a:p>
          <a:p>
            <a:pPr marL="514350" indent="-514350">
              <a:buFont typeface="Arial" panose="020B0604020202020204" pitchFamily="34" charset="0"/>
              <a:buChar char="•"/>
            </a:pPr>
            <a:r>
              <a:rPr lang="en-GB" sz="3200" dirty="0"/>
              <a:t>Buddies come and work with Reception children throughout the course of the year.</a:t>
            </a:r>
          </a:p>
          <a:p>
            <a:endParaRPr lang="en-GB" sz="2000" dirty="0"/>
          </a:p>
          <a:p>
            <a:pPr marL="514350" indent="-514350">
              <a:buFont typeface="Arial" panose="020B0604020202020204" pitchFamily="34" charset="0"/>
              <a:buChar char="•"/>
            </a:pPr>
            <a:endParaRPr lang="en-GB" sz="2000" dirty="0"/>
          </a:p>
          <a:p>
            <a:endParaRPr lang="en-GB" sz="20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10593616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1515158" cy="769441"/>
          </a:xfrm>
          <a:prstGeom prst="rect">
            <a:avLst/>
          </a:prstGeom>
          <a:noFill/>
        </p:spPr>
        <p:txBody>
          <a:bodyPr wrap="none">
            <a:spAutoFit/>
          </a:bodyPr>
          <a:lstStyle/>
          <a:p>
            <a:pPr>
              <a:defRPr sz="2400" b="1">
                <a:solidFill>
                  <a:srgbClr val="A3202D"/>
                </a:solidFill>
              </a:defRPr>
            </a:pPr>
            <a:r>
              <a:rPr lang="en-GB" sz="4400" dirty="0"/>
              <a:t>Dojos</a:t>
            </a:r>
            <a:endParaRPr sz="44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1" y="478069"/>
            <a:ext cx="12188825" cy="5970865"/>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Curriculum plans, activities in class, messages home, reminders, photos </a:t>
            </a:r>
          </a:p>
          <a:p>
            <a:r>
              <a:rPr lang="en-GB" sz="2600" dirty="0"/>
              <a:t>       of what we have been doing in class. </a:t>
            </a:r>
          </a:p>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2600" dirty="0"/>
              <a:t>You can send messages to us directly through dojo if they are not urgent. You can also chat to us in the morning on the playground or make an appointment via the office.</a:t>
            </a:r>
          </a:p>
          <a:p>
            <a:r>
              <a:rPr lang="en-GB" sz="2600" dirty="0"/>
              <a:t>  </a:t>
            </a:r>
          </a:p>
          <a:p>
            <a:pPr marL="514350" indent="-514350">
              <a:buFont typeface="Arial" panose="020B0604020202020204" pitchFamily="34" charset="0"/>
              <a:buChar char="•"/>
            </a:pPr>
            <a:r>
              <a:rPr lang="en-GB" sz="2600" dirty="0"/>
              <a:t>Dojo points are given for a variety of reasons including being helpful or working hard. If they are ‘over the rainbow’ they have done well and if they are ‘out of this world’ they have done very, very well!</a:t>
            </a:r>
          </a:p>
          <a:p>
            <a:pPr marL="514350" indent="-514350">
              <a:buFont typeface="Arial" panose="020B0604020202020204" pitchFamily="34" charset="0"/>
              <a:buChar char="•"/>
            </a:pPr>
            <a:endParaRPr lang="en-GB" sz="4000" dirty="0"/>
          </a:p>
          <a:p>
            <a:pPr marL="514350" indent="-514350">
              <a:buFont typeface="Arial" panose="020B0604020202020204" pitchFamily="34" charset="0"/>
              <a:buChar char="•"/>
            </a:pPr>
            <a:endParaRPr lang="en-GB" sz="2200" dirty="0"/>
          </a:p>
          <a:p>
            <a:endParaRPr lang="en-GB" sz="2800" dirty="0"/>
          </a:p>
          <a:p>
            <a:pPr marL="514350" indent="-514350">
              <a:buFont typeface="Arial" panose="020B0604020202020204" pitchFamily="34" charset="0"/>
              <a:buChar char="•"/>
            </a:pPr>
            <a:endParaRPr lang="en-GB" sz="3200" dirty="0"/>
          </a:p>
        </p:txBody>
      </p:sp>
      <p:pic>
        <p:nvPicPr>
          <p:cNvPr id="4" name="Picture 3">
            <a:extLst>
              <a:ext uri="{FF2B5EF4-FFF2-40B4-BE49-F238E27FC236}">
                <a16:creationId xmlns:a16="http://schemas.microsoft.com/office/drawing/2014/main" id="{2262E1FE-8261-464E-8898-E8A29734FBD7}"/>
              </a:ext>
            </a:extLst>
          </p:cNvPr>
          <p:cNvPicPr>
            <a:picLocks noChangeAspect="1"/>
          </p:cNvPicPr>
          <p:nvPr/>
        </p:nvPicPr>
        <p:blipFill>
          <a:blip r:embed="rId3"/>
          <a:stretch>
            <a:fillRect/>
          </a:stretch>
        </p:blipFill>
        <p:spPr>
          <a:xfrm>
            <a:off x="5373278" y="4251489"/>
            <a:ext cx="6815546" cy="2675514"/>
          </a:xfrm>
          <a:prstGeom prst="rect">
            <a:avLst/>
          </a:prstGeom>
        </p:spPr>
      </p:pic>
    </p:spTree>
    <p:extLst>
      <p:ext uri="{BB962C8B-B14F-4D97-AF65-F5344CB8AC3E}">
        <p14:creationId xmlns:p14="http://schemas.microsoft.com/office/powerpoint/2010/main" val="7586975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3585149" cy="1015663"/>
          </a:xfrm>
          <a:prstGeom prst="rect">
            <a:avLst/>
          </a:prstGeom>
          <a:noFill/>
        </p:spPr>
        <p:txBody>
          <a:bodyPr wrap="none">
            <a:spAutoFit/>
          </a:bodyPr>
          <a:lstStyle/>
          <a:p>
            <a:pPr>
              <a:defRPr sz="2400" b="1">
                <a:solidFill>
                  <a:srgbClr val="A3202D"/>
                </a:solidFill>
              </a:defRPr>
            </a:pPr>
            <a:r>
              <a:rPr lang="en-GB" sz="6000" dirty="0"/>
              <a:t>Your Child </a:t>
            </a:r>
            <a:endParaRPr sz="60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1" y="1085444"/>
            <a:ext cx="12273699" cy="5816977"/>
          </a:xfrm>
          <a:prstGeom prst="rect">
            <a:avLst/>
          </a:prstGeom>
          <a:noFill/>
        </p:spPr>
        <p:txBody>
          <a:bodyPr wrap="square">
            <a:spAutoFit/>
          </a:bodyPr>
          <a:lstStyle/>
          <a:p>
            <a:pPr marL="514350" indent="-514350">
              <a:buFont typeface="Arial" panose="020B0604020202020204" pitchFamily="34" charset="0"/>
              <a:buChar char="•"/>
            </a:pPr>
            <a:endParaRPr lang="en-GB" sz="2600" dirty="0"/>
          </a:p>
          <a:p>
            <a:pPr marL="514350" indent="-514350">
              <a:buFont typeface="Arial" panose="020B0604020202020204" pitchFamily="34" charset="0"/>
              <a:buChar char="•"/>
            </a:pPr>
            <a:r>
              <a:rPr lang="en-GB" sz="3200" dirty="0"/>
              <a:t>Tell us what your child enjoys doing by writing it on </a:t>
            </a:r>
          </a:p>
          <a:p>
            <a:r>
              <a:rPr lang="en-GB" sz="3200" dirty="0"/>
              <a:t>      a post-it (make sure you include their name and hand </a:t>
            </a:r>
          </a:p>
          <a:p>
            <a:r>
              <a:rPr lang="en-GB" sz="3200" dirty="0"/>
              <a:t>      to a member of staff)</a:t>
            </a:r>
          </a:p>
          <a:p>
            <a:endParaRPr lang="en-GB" sz="3200" dirty="0"/>
          </a:p>
          <a:p>
            <a:pPr marL="514350" indent="-514350">
              <a:buFont typeface="Arial" panose="020B0604020202020204" pitchFamily="34" charset="0"/>
              <a:buChar char="•"/>
            </a:pPr>
            <a:r>
              <a:rPr lang="en-GB" sz="3200" dirty="0"/>
              <a:t>Think about what you want for your child when they start school and write it on a post-it (make sure you include their name and hand to a member of staff)</a:t>
            </a:r>
          </a:p>
          <a:p>
            <a:pPr marL="514350" indent="-514350">
              <a:buFont typeface="Arial" panose="020B0604020202020204" pitchFamily="34" charset="0"/>
              <a:buChar char="•"/>
            </a:pPr>
            <a:endParaRPr lang="en-GB" sz="4000" dirty="0"/>
          </a:p>
          <a:p>
            <a:pPr marL="514350" indent="-514350">
              <a:buFont typeface="Arial" panose="020B0604020202020204" pitchFamily="34" charset="0"/>
              <a:buChar char="•"/>
            </a:pPr>
            <a:endParaRPr lang="en-GB" sz="2200" dirty="0"/>
          </a:p>
          <a:p>
            <a:endParaRPr lang="en-GB" sz="2800" dirty="0"/>
          </a:p>
          <a:p>
            <a:pPr marL="514350" indent="-514350">
              <a:buFont typeface="Arial" panose="020B0604020202020204" pitchFamily="34" charset="0"/>
              <a:buChar char="•"/>
            </a:pPr>
            <a:endParaRPr lang="en-GB" sz="3200" dirty="0"/>
          </a:p>
        </p:txBody>
      </p:sp>
    </p:spTree>
    <p:extLst>
      <p:ext uri="{BB962C8B-B14F-4D97-AF65-F5344CB8AC3E}">
        <p14:creationId xmlns:p14="http://schemas.microsoft.com/office/powerpoint/2010/main" val="20170151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 y="0"/>
            <a:ext cx="12188952" cy="6858000"/>
          </a:xfrm>
          <a:prstGeom prst="rect">
            <a:avLst/>
          </a:prstGeom>
          <a:solidFill>
            <a:srgbClr val="FAF8F3"/>
          </a:solidFill>
          <a:ln>
            <a:solidFill>
              <a:srgbClr val="FAF8F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6400800"/>
            <a:ext cx="12188952" cy="457200"/>
          </a:xfrm>
          <a:prstGeom prst="rect">
            <a:avLst/>
          </a:prstGeom>
          <a:solidFill>
            <a:srgbClr val="A3202D"/>
          </a:solidFill>
          <a:ln>
            <a:solidFill>
              <a:srgbClr val="A3202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37480" y="93349"/>
            <a:ext cx="3480953" cy="1015663"/>
          </a:xfrm>
          <a:prstGeom prst="rect">
            <a:avLst/>
          </a:prstGeom>
          <a:noFill/>
        </p:spPr>
        <p:txBody>
          <a:bodyPr wrap="none">
            <a:spAutoFit/>
          </a:bodyPr>
          <a:lstStyle/>
          <a:p>
            <a:pPr>
              <a:defRPr sz="2400" b="1">
                <a:solidFill>
                  <a:srgbClr val="A3202D"/>
                </a:solidFill>
              </a:defRPr>
            </a:pPr>
            <a:r>
              <a:rPr lang="en-GB" sz="6000" dirty="0"/>
              <a:t>Thank You</a:t>
            </a:r>
            <a:endParaRPr sz="6000" dirty="0"/>
          </a:p>
        </p:txBody>
      </p:sp>
      <p:pic>
        <p:nvPicPr>
          <p:cNvPr id="11" name="Picture 10">
            <a:extLst>
              <a:ext uri="{FF2B5EF4-FFF2-40B4-BE49-F238E27FC236}">
                <a16:creationId xmlns:a16="http://schemas.microsoft.com/office/drawing/2014/main" id="{2E8F3F97-1932-430D-8478-11FD33A90FAB}"/>
              </a:ext>
            </a:extLst>
          </p:cNvPr>
          <p:cNvPicPr>
            <a:picLocks noChangeAspect="1"/>
          </p:cNvPicPr>
          <p:nvPr/>
        </p:nvPicPr>
        <p:blipFill>
          <a:blip r:embed="rId2"/>
          <a:stretch>
            <a:fillRect/>
          </a:stretch>
        </p:blipFill>
        <p:spPr>
          <a:xfrm>
            <a:off x="10237936" y="0"/>
            <a:ext cx="1950889" cy="2017951"/>
          </a:xfrm>
          <a:prstGeom prst="rect">
            <a:avLst/>
          </a:prstGeom>
        </p:spPr>
      </p:pic>
      <p:sp>
        <p:nvSpPr>
          <p:cNvPr id="12" name="TextBox 11">
            <a:extLst>
              <a:ext uri="{FF2B5EF4-FFF2-40B4-BE49-F238E27FC236}">
                <a16:creationId xmlns:a16="http://schemas.microsoft.com/office/drawing/2014/main" id="{ADB0817E-8020-4600-A59A-174A0DB98131}"/>
              </a:ext>
            </a:extLst>
          </p:cNvPr>
          <p:cNvSpPr txBox="1"/>
          <p:nvPr/>
        </p:nvSpPr>
        <p:spPr>
          <a:xfrm>
            <a:off x="0" y="1326470"/>
            <a:ext cx="12188952" cy="2062103"/>
          </a:xfrm>
          <a:prstGeom prst="rect">
            <a:avLst/>
          </a:prstGeom>
          <a:noFill/>
        </p:spPr>
        <p:txBody>
          <a:bodyPr wrap="square">
            <a:spAutoFit/>
          </a:bodyPr>
          <a:lstStyle/>
          <a:p>
            <a:pPr marL="285750" lvl="0" indent="-285750" defTabSz="914400">
              <a:buFont typeface="Arial" panose="020B0604020202020204" pitchFamily="34" charset="0"/>
              <a:buChar char="•"/>
            </a:pPr>
            <a:r>
              <a:rPr lang="en-GB" sz="3200" dirty="0">
                <a:solidFill>
                  <a:srgbClr val="404040"/>
                </a:solidFill>
                <a:latin typeface="Calibri (body)"/>
              </a:rPr>
              <a:t>Please do not hesitate to ask us any questions big or small!</a:t>
            </a:r>
          </a:p>
          <a:p>
            <a:pPr lvl="0" defTabSz="914400"/>
            <a:r>
              <a:rPr lang="en-GB" sz="3200" dirty="0">
                <a:solidFill>
                  <a:srgbClr val="404040"/>
                </a:solidFill>
                <a:latin typeface="Calibri (body)"/>
              </a:rPr>
              <a:t> </a:t>
            </a:r>
          </a:p>
          <a:p>
            <a:pPr marL="285750" lvl="0" indent="-285750" defTabSz="914400">
              <a:buFont typeface="Arial" panose="020B0604020202020204" pitchFamily="34" charset="0"/>
              <a:buChar char="•"/>
            </a:pPr>
            <a:r>
              <a:rPr lang="en-GB" sz="3200" dirty="0">
                <a:solidFill>
                  <a:srgbClr val="404040"/>
                </a:solidFill>
                <a:latin typeface="Calibri (body)"/>
              </a:rPr>
              <a:t>If you feel you need to discuss any particular concerns about your child and their transition please make an appointment with the office.</a:t>
            </a:r>
          </a:p>
        </p:txBody>
      </p:sp>
    </p:spTree>
    <p:extLst>
      <p:ext uri="{BB962C8B-B14F-4D97-AF65-F5344CB8AC3E}">
        <p14:creationId xmlns:p14="http://schemas.microsoft.com/office/powerpoint/2010/main" val="3802409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TotalTime>
  <Words>1615</Words>
  <Application>Microsoft Office PowerPoint</Application>
  <PresentationFormat>Custom</PresentationFormat>
  <Paragraphs>242</Paragraphs>
  <Slides>26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(body)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Cath.O'C</dc:creator>
  <cp:keywords/>
  <dc:description>generated using python-pptx</dc:description>
  <cp:lastModifiedBy>Cath.O'C</cp:lastModifiedBy>
  <cp:revision>24</cp:revision>
  <dcterms:created xsi:type="dcterms:W3CDTF">2013-01-27T09:14:16Z</dcterms:created>
  <dcterms:modified xsi:type="dcterms:W3CDTF">2026-06-25T10:23:07Z</dcterms:modified>
  <cp:category/>
</cp:coreProperties>
</file>