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4"/>
  </p:notesMasterIdLst>
  <p:handoutMasterIdLst>
    <p:handoutMasterId r:id="rId35"/>
  </p:handoutMasterIdLst>
  <p:sldIdLst>
    <p:sldId id="257" r:id="rId5"/>
    <p:sldId id="296" r:id="rId6"/>
    <p:sldId id="297" r:id="rId7"/>
    <p:sldId id="298" r:id="rId8"/>
    <p:sldId id="301" r:id="rId9"/>
    <p:sldId id="300" r:id="rId10"/>
    <p:sldId id="302" r:id="rId11"/>
    <p:sldId id="303" r:id="rId12"/>
    <p:sldId id="293" r:id="rId13"/>
    <p:sldId id="277" r:id="rId14"/>
    <p:sldId id="276" r:id="rId15"/>
    <p:sldId id="286" r:id="rId16"/>
    <p:sldId id="271" r:id="rId17"/>
    <p:sldId id="278" r:id="rId18"/>
    <p:sldId id="279" r:id="rId19"/>
    <p:sldId id="280" r:id="rId20"/>
    <p:sldId id="282" r:id="rId21"/>
    <p:sldId id="281" r:id="rId22"/>
    <p:sldId id="289" r:id="rId23"/>
    <p:sldId id="284" r:id="rId24"/>
    <p:sldId id="287" r:id="rId25"/>
    <p:sldId id="275" r:id="rId26"/>
    <p:sldId id="285" r:id="rId27"/>
    <p:sldId id="288" r:id="rId28"/>
    <p:sldId id="270" r:id="rId29"/>
    <p:sldId id="290" r:id="rId30"/>
    <p:sldId id="272" r:id="rId31"/>
    <p:sldId id="291" r:id="rId32"/>
    <p:sldId id="29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420" autoAdjust="0"/>
    <p:restoredTop sz="86675" autoAdjust="0"/>
  </p:normalViewPr>
  <p:slideViewPr>
    <p:cSldViewPr>
      <p:cViewPr varScale="1">
        <p:scale>
          <a:sx n="75" d="100"/>
          <a:sy n="75" d="100"/>
        </p:scale>
        <p:origin x="1003" y="53"/>
      </p:cViewPr>
      <p:guideLst/>
    </p:cSldViewPr>
  </p:slideViewPr>
  <p:notesTextViewPr>
    <p:cViewPr>
      <p:scale>
        <a:sx n="1" d="1"/>
        <a:sy n="1" d="1"/>
      </p:scale>
      <p:origin x="0" y="0"/>
    </p:cViewPr>
  </p:notesTextViewPr>
  <p:sorterViewPr>
    <p:cViewPr>
      <p:scale>
        <a:sx n="100" d="100"/>
        <a:sy n="100" d="100"/>
      </p:scale>
      <p:origin x="0" y="0"/>
    </p:cViewPr>
  </p:sorterViewPr>
  <p:notesViewPr>
    <p:cSldViewPr>
      <p:cViewPr varScale="1">
        <p:scale>
          <a:sx n="95" d="100"/>
          <a:sy n="95" d="100"/>
        </p:scale>
        <p:origin x="3582"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FBE2AAA-2CC7-4F9C-A8C6-8B9F2A3E9EF0}" type="datetimeFigureOut">
              <a:rPr lang="en-US" smtClean="0"/>
              <a:t>6/24/2025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50AD62A-9EE1-43E3-A7E5-D268F71DF3EB}" type="slidenum">
              <a:rPr lang="en-US" smtClean="0"/>
              <a:t>‹#›</a:t>
            </a:fld>
            <a:endParaRPr lang="en-US"/>
          </a:p>
        </p:txBody>
      </p:sp>
    </p:spTree>
    <p:extLst>
      <p:ext uri="{BB962C8B-B14F-4D97-AF65-F5344CB8AC3E}">
        <p14:creationId xmlns:p14="http://schemas.microsoft.com/office/powerpoint/2010/main" val="14364482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B37ADBA-1AC7-4CD6-8AFF-4E8087BA5487}" type="datetimeFigureOut">
              <a:rPr lang="en-US" smtClean="0"/>
              <a:t>6/24/2025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534C2EF-8A97-4DAF-B099-E567883644D6}" type="slidenum">
              <a:rPr lang="en-US" smtClean="0"/>
              <a:t>‹#›</a:t>
            </a:fld>
            <a:endParaRPr lang="en-US"/>
          </a:p>
        </p:txBody>
      </p:sp>
    </p:spTree>
    <p:extLst>
      <p:ext uri="{BB962C8B-B14F-4D97-AF65-F5344CB8AC3E}">
        <p14:creationId xmlns:p14="http://schemas.microsoft.com/office/powerpoint/2010/main" val="718091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34C2EF-8A97-4DAF-B099-E567883644D6}" type="slidenum">
              <a:rPr lang="en-US" smtClean="0"/>
              <a:t>8</a:t>
            </a:fld>
            <a:endParaRPr lang="en-US"/>
          </a:p>
        </p:txBody>
      </p:sp>
    </p:spTree>
    <p:extLst>
      <p:ext uri="{BB962C8B-B14F-4D97-AF65-F5344CB8AC3E}">
        <p14:creationId xmlns:p14="http://schemas.microsoft.com/office/powerpoint/2010/main" val="42295219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kern="1200" dirty="0">
                <a:solidFill>
                  <a:schemeClr val="tx1"/>
                </a:solidFill>
                <a:effectLst/>
                <a:latin typeface="+mn-lt"/>
                <a:ea typeface="+mn-ea"/>
                <a:cs typeface="+mn-cs"/>
              </a:rPr>
              <a:t>Edit this slide to reflect your own support for transition</a:t>
            </a:r>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Talk about all the different ways you get to know the child and their family and the opportunities to share and exchange information about their child.</a:t>
            </a:r>
          </a:p>
          <a:p>
            <a:r>
              <a:rPr lang="en-US" sz="1200" kern="1200" dirty="0">
                <a:solidFill>
                  <a:schemeClr val="tx1"/>
                </a:solidFill>
                <a:effectLst/>
                <a:latin typeface="+mn-lt"/>
                <a:ea typeface="+mn-ea"/>
                <a:cs typeface="+mn-cs"/>
              </a:rPr>
              <a:t>Explain how the key person relationship supports children to settle well.</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Emphasise that staff are available to talk to parents who have concerns about their child. </a:t>
            </a:r>
          </a:p>
          <a:p>
            <a:endParaRPr lang="en-US" dirty="0"/>
          </a:p>
        </p:txBody>
      </p:sp>
      <p:sp>
        <p:nvSpPr>
          <p:cNvPr id="4" name="Slide Number Placeholder 3"/>
          <p:cNvSpPr>
            <a:spLocks noGrp="1"/>
          </p:cNvSpPr>
          <p:nvPr>
            <p:ph type="sldNum" sz="quarter" idx="5"/>
          </p:nvPr>
        </p:nvSpPr>
        <p:spPr/>
        <p:txBody>
          <a:bodyPr/>
          <a:lstStyle/>
          <a:p>
            <a:fld id="{53DFBC5D-9444-4997-B900-DD869E0474B9}" type="slidenum">
              <a:rPr lang="en-GB" smtClean="0"/>
              <a:t>9</a:t>
            </a:fld>
            <a:endParaRPr lang="en-GB"/>
          </a:p>
        </p:txBody>
      </p:sp>
    </p:spTree>
    <p:extLst>
      <p:ext uri="{BB962C8B-B14F-4D97-AF65-F5344CB8AC3E}">
        <p14:creationId xmlns:p14="http://schemas.microsoft.com/office/powerpoint/2010/main" val="36522644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34C2EF-8A97-4DAF-B099-E567883644D6}" type="slidenum">
              <a:rPr lang="en-US" smtClean="0"/>
              <a:t>12</a:t>
            </a:fld>
            <a:endParaRPr lang="en-US"/>
          </a:p>
        </p:txBody>
      </p:sp>
    </p:spTree>
    <p:extLst>
      <p:ext uri="{BB962C8B-B14F-4D97-AF65-F5344CB8AC3E}">
        <p14:creationId xmlns:p14="http://schemas.microsoft.com/office/powerpoint/2010/main" val="6211905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534C2EF-8A97-4DAF-B099-E567883644D6}" type="slidenum">
              <a:rPr lang="en-US" smtClean="0"/>
              <a:t>13</a:t>
            </a:fld>
            <a:endParaRPr lang="en-US"/>
          </a:p>
        </p:txBody>
      </p:sp>
    </p:spTree>
    <p:extLst>
      <p:ext uri="{BB962C8B-B14F-4D97-AF65-F5344CB8AC3E}">
        <p14:creationId xmlns:p14="http://schemas.microsoft.com/office/powerpoint/2010/main" val="1525949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NOTE:</a:t>
            </a:r>
            <a:r>
              <a:rPr lang="en-US" baseline="0" dirty="0"/>
              <a:t> </a:t>
            </a:r>
            <a:r>
              <a:rPr lang="en-US" dirty="0"/>
              <a:t>To change images on this slide, select a picture and delete it. Then click the Insert Picture icon</a:t>
            </a:r>
            <a:r>
              <a:rPr lang="en-US" baseline="0" dirty="0"/>
              <a:t> </a:t>
            </a:r>
            <a:r>
              <a:rPr lang="en-US" dirty="0"/>
              <a:t>in the placeholder to insert your own image.</a:t>
            </a:r>
          </a:p>
        </p:txBody>
      </p:sp>
      <p:sp>
        <p:nvSpPr>
          <p:cNvPr id="4" name="Slide Number Placeholder 3"/>
          <p:cNvSpPr>
            <a:spLocks noGrp="1"/>
          </p:cNvSpPr>
          <p:nvPr>
            <p:ph type="sldNum" sz="quarter" idx="10"/>
          </p:nvPr>
        </p:nvSpPr>
        <p:spPr/>
        <p:txBody>
          <a:bodyPr/>
          <a:lstStyle/>
          <a:p>
            <a:fld id="{5534C2EF-8A97-4DAF-B099-E567883644D6}" type="slidenum">
              <a:rPr lang="en-US" smtClean="0"/>
              <a:t>22</a:t>
            </a:fld>
            <a:endParaRPr lang="en-US"/>
          </a:p>
        </p:txBody>
      </p:sp>
    </p:spTree>
    <p:extLst>
      <p:ext uri="{BB962C8B-B14F-4D97-AF65-F5344CB8AC3E}">
        <p14:creationId xmlns:p14="http://schemas.microsoft.com/office/powerpoint/2010/main" val="379028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3DFBC5D-9444-4997-B900-DD869E0474B9}" type="slidenum">
              <a:rPr lang="en-GB" smtClean="0"/>
              <a:t>28</a:t>
            </a:fld>
            <a:endParaRPr lang="en-GB"/>
          </a:p>
        </p:txBody>
      </p:sp>
    </p:spTree>
    <p:extLst>
      <p:ext uri="{BB962C8B-B14F-4D97-AF65-F5344CB8AC3E}">
        <p14:creationId xmlns:p14="http://schemas.microsoft.com/office/powerpoint/2010/main" val="149590925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2124" r="323" b="422"/>
          <a:stretch/>
        </p:blipFill>
        <p:spPr>
          <a:xfrm>
            <a:off x="1524" y="1"/>
            <a:ext cx="12188952" cy="6858000"/>
          </a:xfrm>
          <a:prstGeom prst="rect">
            <a:avLst/>
          </a:prstGeom>
        </p:spPr>
      </p:pic>
      <p:sp>
        <p:nvSpPr>
          <p:cNvPr id="2" name="Title 1"/>
          <p:cNvSpPr>
            <a:spLocks noGrp="1"/>
          </p:cNvSpPr>
          <p:nvPr>
            <p:ph type="ctrTitle"/>
          </p:nvPr>
        </p:nvSpPr>
        <p:spPr>
          <a:xfrm>
            <a:off x="838200" y="533400"/>
            <a:ext cx="8458200" cy="1828800"/>
          </a:xfrm>
        </p:spPr>
        <p:txBody>
          <a:bodyPr anchor="b">
            <a:normAutofit/>
          </a:bodyPr>
          <a:lstStyle>
            <a:lvl1pPr algn="l">
              <a:defRPr sz="4400"/>
            </a:lvl1pPr>
          </a:lstStyle>
          <a:p>
            <a:r>
              <a:rPr lang="en-US"/>
              <a:t>Click to edit Master title style</a:t>
            </a:r>
            <a:endParaRPr lang="en-US" dirty="0"/>
          </a:p>
        </p:txBody>
      </p:sp>
      <p:sp>
        <p:nvSpPr>
          <p:cNvPr id="3" name="Subtitle 2"/>
          <p:cNvSpPr>
            <a:spLocks noGrp="1"/>
          </p:cNvSpPr>
          <p:nvPr>
            <p:ph type="subTitle" idx="1"/>
          </p:nvPr>
        </p:nvSpPr>
        <p:spPr>
          <a:xfrm>
            <a:off x="838200" y="2438400"/>
            <a:ext cx="7086600" cy="914400"/>
          </a:xfrm>
        </p:spPr>
        <p:txBody>
          <a:bodyPr>
            <a:normAutofit/>
          </a:bodyPr>
          <a:lstStyle>
            <a:lvl1pPr marL="0" indent="0" algn="l">
              <a:spcBef>
                <a:spcPts val="1200"/>
              </a:spcBef>
              <a:buNone/>
              <a:defRPr sz="2400">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1544510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6/24/2025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0357397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7" name="Picture 6"/>
          <p:cNvPicPr>
            <a:picLocks noChangeAspect="1"/>
          </p:cNvPicPr>
          <p:nvPr/>
        </p:nvPicPr>
        <p:blipFill rotWithShape="1">
          <a:blip r:embed="rId2" cstate="print">
            <a:extLst>
              <a:ext uri="{28A0092B-C50C-407E-A947-70E740481C1C}">
                <a14:useLocalDpi xmlns:a14="http://schemas.microsoft.com/office/drawing/2010/main" val="0"/>
              </a:ext>
            </a:extLst>
          </a:blip>
          <a:srcRect l="434" t="422"/>
          <a:stretch/>
        </p:blipFill>
        <p:spPr>
          <a:xfrm>
            <a:off x="0" y="0"/>
            <a:ext cx="12188952" cy="6857176"/>
          </a:xfrm>
          <a:prstGeom prst="rect">
            <a:avLst/>
          </a:prstGeom>
        </p:spPr>
      </p:pic>
      <p:sp>
        <p:nvSpPr>
          <p:cNvPr id="2" name="Title 1"/>
          <p:cNvSpPr>
            <a:spLocks noGrp="1"/>
          </p:cNvSpPr>
          <p:nvPr>
            <p:ph type="title"/>
          </p:nvPr>
        </p:nvSpPr>
        <p:spPr>
          <a:xfrm>
            <a:off x="3352800" y="533400"/>
            <a:ext cx="7315200" cy="1828800"/>
          </a:xfrm>
        </p:spPr>
        <p:txBody>
          <a:bodyPr anchor="b">
            <a:normAutofit/>
          </a:bodyPr>
          <a:lstStyle>
            <a:lvl1pPr>
              <a:defRPr sz="4400"/>
            </a:lvl1pPr>
          </a:lstStyle>
          <a:p>
            <a:r>
              <a:rPr lang="en-US"/>
              <a:t>Click to edit Master title style</a:t>
            </a:r>
          </a:p>
        </p:txBody>
      </p:sp>
      <p:sp>
        <p:nvSpPr>
          <p:cNvPr id="3" name="Text Placeholder 2"/>
          <p:cNvSpPr>
            <a:spLocks noGrp="1"/>
          </p:cNvSpPr>
          <p:nvPr>
            <p:ph type="body" idx="1"/>
          </p:nvPr>
        </p:nvSpPr>
        <p:spPr>
          <a:xfrm>
            <a:off x="3352800" y="2438400"/>
            <a:ext cx="5486400" cy="914400"/>
          </a:xfrm>
        </p:spPr>
        <p:txBody>
          <a:bodyPr>
            <a:normAutofit/>
          </a:bodyPr>
          <a:lstStyle>
            <a:lvl1pPr marL="0" indent="0">
              <a:spcBef>
                <a:spcPts val="1200"/>
              </a:spcBef>
              <a:buNone/>
              <a:defRPr sz="24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22795087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2400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78880" y="1825625"/>
            <a:ext cx="4389120" cy="34747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6/24/2025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625302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52400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2400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78880" y="1828799"/>
            <a:ext cx="4389120" cy="795867"/>
          </a:xfrm>
        </p:spPr>
        <p:txBody>
          <a:bodyPr anchor="ctr">
            <a:normAutofit/>
          </a:bodyPr>
          <a:lstStyle>
            <a:lvl1pPr marL="0" indent="0">
              <a:spcBef>
                <a:spcPts val="0"/>
              </a:spcBef>
              <a:buNone/>
              <a:defRPr sz="2400" b="0">
                <a:solidFill>
                  <a:schemeClr val="accent4">
                    <a:lumMod val="75000"/>
                  </a:schemeClr>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78880" y="2624666"/>
            <a:ext cx="4389120" cy="267546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p:cNvSpPr>
            <a:spLocks noGrp="1"/>
          </p:cNvSpPr>
          <p:nvPr>
            <p:ph type="ftr" sz="quarter" idx="11"/>
          </p:nvPr>
        </p:nvSpPr>
        <p:spPr/>
        <p:txBody>
          <a:bodyPr/>
          <a:lstStyle/>
          <a:p>
            <a:r>
              <a:rPr lang="en-US" dirty="0"/>
              <a:t>Add a footer</a:t>
            </a:r>
          </a:p>
        </p:txBody>
      </p:sp>
      <p:sp>
        <p:nvSpPr>
          <p:cNvPr id="7" name="Date Placeholder 6"/>
          <p:cNvSpPr>
            <a:spLocks noGrp="1"/>
          </p:cNvSpPr>
          <p:nvPr>
            <p:ph type="dt" sz="half" idx="10"/>
          </p:nvPr>
        </p:nvSpPr>
        <p:spPr/>
        <p:txBody>
          <a:bodyPr/>
          <a:lstStyle/>
          <a:p>
            <a:fld id="{7FC8593D-7C47-471E-A8DF-97AC4FFD13F5}" type="datetimeFigureOut">
              <a:rPr lang="en-US" smtClean="0"/>
              <a:t>6/24/2025</a:t>
            </a:fld>
            <a:endParaRPr lang="en-US"/>
          </a:p>
        </p:txBody>
      </p:sp>
      <p:sp>
        <p:nvSpPr>
          <p:cNvPr id="9" name="Slide Number Placeholder 8"/>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29000862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p:txBody>
          <a:bodyPr/>
          <a:lstStyle/>
          <a:p>
            <a:r>
              <a:rPr lang="en-US" dirty="0"/>
              <a:t>Add a footer</a:t>
            </a:r>
          </a:p>
        </p:txBody>
      </p:sp>
      <p:sp>
        <p:nvSpPr>
          <p:cNvPr id="3" name="Date Placeholder 2"/>
          <p:cNvSpPr>
            <a:spLocks noGrp="1"/>
          </p:cNvSpPr>
          <p:nvPr>
            <p:ph type="dt" sz="half" idx="10"/>
          </p:nvPr>
        </p:nvSpPr>
        <p:spPr/>
        <p:txBody>
          <a:bodyPr/>
          <a:lstStyle/>
          <a:p>
            <a:fld id="{7FC8593D-7C47-471E-A8DF-97AC4FFD13F5}" type="datetimeFigureOut">
              <a:rPr lang="en-US" smtClean="0"/>
              <a:t>6/24/2025</a:t>
            </a:fld>
            <a:endParaRPr lang="en-US"/>
          </a:p>
        </p:txBody>
      </p:sp>
      <p:sp>
        <p:nvSpPr>
          <p:cNvPr id="5" name="Slide Number Placeholder 4"/>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45025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r>
              <a:rPr lang="en-US" dirty="0"/>
              <a:t>Add a footer</a:t>
            </a:r>
          </a:p>
        </p:txBody>
      </p:sp>
      <p:sp>
        <p:nvSpPr>
          <p:cNvPr id="2" name="Date Placeholder 1"/>
          <p:cNvSpPr>
            <a:spLocks noGrp="1"/>
          </p:cNvSpPr>
          <p:nvPr>
            <p:ph type="dt" sz="half" idx="10"/>
          </p:nvPr>
        </p:nvSpPr>
        <p:spPr/>
        <p:txBody>
          <a:bodyPr/>
          <a:lstStyle/>
          <a:p>
            <a:fld id="{7FC8593D-7C47-471E-A8DF-97AC4FFD13F5}" type="datetimeFigureOut">
              <a:rPr lang="en-US" smtClean="0"/>
              <a:t>6/24/2025</a:t>
            </a:fld>
            <a:endParaRPr lang="en-US"/>
          </a:p>
        </p:txBody>
      </p:sp>
      <p:sp>
        <p:nvSpPr>
          <p:cNvPr id="4" name="Slide Number Placeholder 3"/>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5800713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4724400" y="1828800"/>
            <a:ext cx="5943600" cy="3476625"/>
          </a:xfrm>
        </p:spPr>
        <p:txBody>
          <a:bodyPr>
            <a:normAutofit/>
          </a:bodyP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23999" y="1828800"/>
            <a:ext cx="2926080" cy="3476625"/>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6/24/2025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807354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Freeform 5"/>
          <p:cNvSpPr>
            <a:spLocks/>
          </p:cNvSpPr>
          <p:nvPr/>
        </p:nvSpPr>
        <p:spPr bwMode="gray">
          <a:xfrm>
            <a:off x="804333" y="1695450"/>
            <a:ext cx="5596467" cy="3295650"/>
          </a:xfrm>
          <a:custGeom>
            <a:avLst/>
            <a:gdLst>
              <a:gd name="T0" fmla="*/ 1279 w 1347"/>
              <a:gd name="T1" fmla="*/ 919 h 986"/>
              <a:gd name="T2" fmla="*/ 65 w 1347"/>
              <a:gd name="T3" fmla="*/ 919 h 986"/>
              <a:gd name="T4" fmla="*/ 65 w 1347"/>
              <a:gd name="T5" fmla="*/ 64 h 986"/>
              <a:gd name="T6" fmla="*/ 1279 w 1347"/>
              <a:gd name="T7" fmla="*/ 64 h 986"/>
              <a:gd name="T8" fmla="*/ 1279 w 1347"/>
              <a:gd name="T9" fmla="*/ 919 h 986"/>
            </a:gdLst>
            <a:ahLst/>
            <a:cxnLst>
              <a:cxn ang="0">
                <a:pos x="T0" y="T1"/>
              </a:cxn>
              <a:cxn ang="0">
                <a:pos x="T2" y="T3"/>
              </a:cxn>
              <a:cxn ang="0">
                <a:pos x="T4" y="T5"/>
              </a:cxn>
              <a:cxn ang="0">
                <a:pos x="T6" y="T7"/>
              </a:cxn>
              <a:cxn ang="0">
                <a:pos x="T8" y="T9"/>
              </a:cxn>
            </a:cxnLst>
            <a:rect l="0" t="0" r="r" b="b"/>
            <a:pathLst>
              <a:path w="1347" h="986">
                <a:moveTo>
                  <a:pt x="1279" y="919"/>
                </a:moveTo>
                <a:cubicBezTo>
                  <a:pt x="1211" y="986"/>
                  <a:pt x="121" y="974"/>
                  <a:pt x="65" y="919"/>
                </a:cubicBezTo>
                <a:cubicBezTo>
                  <a:pt x="9" y="863"/>
                  <a:pt x="0" y="128"/>
                  <a:pt x="65" y="64"/>
                </a:cubicBezTo>
                <a:cubicBezTo>
                  <a:pt x="130" y="0"/>
                  <a:pt x="1217" y="3"/>
                  <a:pt x="1279" y="64"/>
                </a:cubicBezTo>
                <a:cubicBezTo>
                  <a:pt x="1341" y="125"/>
                  <a:pt x="1347" y="852"/>
                  <a:pt x="1279" y="919"/>
                </a:cubicBezTo>
                <a:close/>
              </a:path>
            </a:pathLst>
          </a:custGeom>
          <a:solidFill>
            <a:srgbClr val="FFFFFF"/>
          </a:solidFill>
          <a:ln>
            <a:noFill/>
          </a:ln>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p:txBody>
          <a:bodyPr anchor="b"/>
          <a:lstStyle>
            <a:lvl1pPr>
              <a:defRPr sz="3200"/>
            </a:lvl1pPr>
          </a:lstStyle>
          <a:p>
            <a:r>
              <a:rPr lang="en-US"/>
              <a:t>Click to edit Master title style</a:t>
            </a:r>
          </a:p>
        </p:txBody>
      </p:sp>
      <p:sp>
        <p:nvSpPr>
          <p:cNvPr id="12" name="Picture Placeholder 11" descr="An empty placeholder to add an image. Click on the placeholder and select the image that you wish to add"/>
          <p:cNvSpPr>
            <a:spLocks noGrp="1"/>
          </p:cNvSpPr>
          <p:nvPr>
            <p:ph type="pic" idx="1"/>
          </p:nvPr>
        </p:nvSpPr>
        <p:spPr>
          <a:xfrm>
            <a:off x="1006022" y="1874520"/>
            <a:ext cx="5193089" cy="2937510"/>
          </a:xfrm>
          <a:custGeom>
            <a:avLst/>
            <a:gdLst>
              <a:gd name="connsiteX0" fmla="*/ 2531359 w 5066932"/>
              <a:gd name="connsiteY0" fmla="*/ 21 h 2945784"/>
              <a:gd name="connsiteX1" fmla="*/ 4878015 w 5066932"/>
              <a:gd name="connsiteY1" fmla="*/ 145719 h 2945784"/>
              <a:gd name="connsiteX2" fmla="*/ 4878015 w 5066932"/>
              <a:gd name="connsiteY2" fmla="*/ 2803241 h 2945784"/>
              <a:gd name="connsiteX3" fmla="*/ 175988 w 5066932"/>
              <a:gd name="connsiteY3" fmla="*/ 2803241 h 2945784"/>
              <a:gd name="connsiteX4" fmla="*/ 175988 w 5066932"/>
              <a:gd name="connsiteY4" fmla="*/ 145719 h 2945784"/>
              <a:gd name="connsiteX5" fmla="*/ 2531359 w 5066932"/>
              <a:gd name="connsiteY5" fmla="*/ 21 h 29457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66932" h="2945784">
                <a:moveTo>
                  <a:pt x="2531359" y="21"/>
                </a:moveTo>
                <a:cubicBezTo>
                  <a:pt x="3645379" y="1187"/>
                  <a:pt x="4757946" y="50918"/>
                  <a:pt x="4878015" y="145719"/>
                </a:cubicBezTo>
                <a:cubicBezTo>
                  <a:pt x="5118151" y="335320"/>
                  <a:pt x="5141390" y="2594991"/>
                  <a:pt x="4878015" y="2803241"/>
                </a:cubicBezTo>
                <a:cubicBezTo>
                  <a:pt x="4614639" y="3011491"/>
                  <a:pt x="392886" y="2974193"/>
                  <a:pt x="175988" y="2803241"/>
                </a:cubicBezTo>
                <a:cubicBezTo>
                  <a:pt x="-40909" y="2629181"/>
                  <a:pt x="-75768" y="344644"/>
                  <a:pt x="175988" y="145719"/>
                </a:cubicBezTo>
                <a:cubicBezTo>
                  <a:pt x="301866" y="46256"/>
                  <a:pt x="1417339" y="-1144"/>
                  <a:pt x="2531359" y="21"/>
                </a:cubicBezTo>
                <a:close/>
              </a:path>
            </a:pathLst>
          </a:custGeom>
          <a:solidFill>
            <a:schemeClr val="accent2">
              <a:lumMod val="20000"/>
              <a:lumOff val="80000"/>
            </a:schemeClr>
          </a:solidFill>
        </p:spPr>
        <p:txBody>
          <a:bodyPr wrap="square" tIns="365760">
            <a:no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7010400" y="2245995"/>
            <a:ext cx="3657600" cy="2194560"/>
          </a:xfrm>
        </p:spPr>
        <p:txBody>
          <a:bodyPr>
            <a:normAutofit/>
          </a:bodyPr>
          <a:lstStyle>
            <a:lvl1pPr marL="0" indent="0">
              <a:spcBef>
                <a:spcPts val="12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6" name="Footer Placeholder 5"/>
          <p:cNvSpPr>
            <a:spLocks noGrp="1"/>
          </p:cNvSpPr>
          <p:nvPr>
            <p:ph type="ftr" sz="quarter" idx="11"/>
          </p:nvPr>
        </p:nvSpPr>
        <p:spPr/>
        <p:txBody>
          <a:bodyPr/>
          <a:lstStyle/>
          <a:p>
            <a:r>
              <a:rPr lang="en-US" dirty="0"/>
              <a:t>Add a footer</a:t>
            </a:r>
          </a:p>
        </p:txBody>
      </p:sp>
      <p:sp>
        <p:nvSpPr>
          <p:cNvPr id="5" name="Date Placeholder 4"/>
          <p:cNvSpPr>
            <a:spLocks noGrp="1"/>
          </p:cNvSpPr>
          <p:nvPr>
            <p:ph type="dt" sz="half" idx="10"/>
          </p:nvPr>
        </p:nvSpPr>
        <p:spPr/>
        <p:txBody>
          <a:bodyPr/>
          <a:lstStyle/>
          <a:p>
            <a:fld id="{7FC8593D-7C47-471E-A8DF-97AC4FFD13F5}" type="datetimeFigureOut">
              <a:rPr lang="en-US" smtClean="0"/>
              <a:t>6/24/2025</a:t>
            </a:fld>
            <a:endParaRPr lang="en-US"/>
          </a:p>
        </p:txBody>
      </p:sp>
      <p:sp>
        <p:nvSpPr>
          <p:cNvPr id="7" name="Slide Number Placeholder 6"/>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6513188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wo Pictures with Captions">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791200"/>
            <a:ext cx="8115419" cy="7016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endParaRPr lang="en-US" dirty="0"/>
          </a:p>
        </p:txBody>
      </p:sp>
      <p:sp>
        <p:nvSpPr>
          <p:cNvPr id="7" name="Freeform 5"/>
          <p:cNvSpPr>
            <a:spLocks/>
          </p:cNvSpPr>
          <p:nvPr/>
        </p:nvSpPr>
        <p:spPr bwMode="gray">
          <a:xfrm>
            <a:off x="762000"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2435"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7" name="Text Placeholder 16"/>
          <p:cNvSpPr>
            <a:spLocks noGrp="1"/>
          </p:cNvSpPr>
          <p:nvPr>
            <p:ph type="body" sz="quarter" idx="14"/>
          </p:nvPr>
        </p:nvSpPr>
        <p:spPr>
          <a:xfrm>
            <a:off x="1028581"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
        <p:nvSpPr>
          <p:cNvPr id="18" name="Freeform 5"/>
          <p:cNvSpPr>
            <a:spLocks/>
          </p:cNvSpPr>
          <p:nvPr/>
        </p:nvSpPr>
        <p:spPr bwMode="gray">
          <a:xfrm>
            <a:off x="5300133" y="933449"/>
            <a:ext cx="41148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5530568" y="1113022"/>
            <a:ext cx="3638453"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20" name="Text Placeholder 16"/>
          <p:cNvSpPr>
            <a:spLocks noGrp="1"/>
          </p:cNvSpPr>
          <p:nvPr>
            <p:ph type="body" sz="quarter" idx="16"/>
          </p:nvPr>
        </p:nvSpPr>
        <p:spPr>
          <a:xfrm>
            <a:off x="5566714" y="5181600"/>
            <a:ext cx="3566160" cy="493776"/>
          </a:xfrm>
        </p:spPr>
        <p:txBody>
          <a:bodyPr>
            <a:normAutofit/>
          </a:bodyPr>
          <a:lstStyle>
            <a:lvl1pPr marL="0" indent="0">
              <a:buNone/>
              <a:defRPr sz="18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20377723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hree Pictures with Caption">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55" y="1716"/>
            <a:ext cx="12188952" cy="6856284"/>
          </a:xfrm>
          <a:prstGeom prst="rect">
            <a:avLst/>
          </a:prstGeom>
        </p:spPr>
      </p:pic>
      <p:sp>
        <p:nvSpPr>
          <p:cNvPr id="2" name="Title 1"/>
          <p:cNvSpPr>
            <a:spLocks noGrp="1"/>
          </p:cNvSpPr>
          <p:nvPr>
            <p:ph type="title"/>
          </p:nvPr>
        </p:nvSpPr>
        <p:spPr>
          <a:xfrm>
            <a:off x="1028580" y="5305424"/>
            <a:ext cx="8104083" cy="579921"/>
          </a:xfrm>
        </p:spPr>
        <p:txBody>
          <a:bodyPr>
            <a:normAutofit/>
          </a:bodyPr>
          <a:lstStyle>
            <a:lvl1pPr>
              <a:defRPr sz="2400">
                <a:solidFill>
                  <a:schemeClr val="accent1"/>
                </a:solidFill>
              </a:defRPr>
            </a:lvl1pPr>
          </a:lstStyle>
          <a:p>
            <a:r>
              <a:rPr lang="en-US"/>
              <a:t>Click to edit Master title style</a:t>
            </a:r>
            <a:endParaRPr lang="en-US" dirty="0"/>
          </a:p>
        </p:txBody>
      </p:sp>
      <p:sp>
        <p:nvSpPr>
          <p:cNvPr id="7" name="Freeform 5"/>
          <p:cNvSpPr>
            <a:spLocks/>
          </p:cNvSpPr>
          <p:nvPr/>
        </p:nvSpPr>
        <p:spPr bwMode="gray">
          <a:xfrm>
            <a:off x="762000" y="933449"/>
            <a:ext cx="5334000" cy="4109465"/>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3"/>
          </p:nvPr>
        </p:nvSpPr>
        <p:spPr>
          <a:xfrm>
            <a:off x="991888" y="1113022"/>
            <a:ext cx="4874224" cy="3750319"/>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p>
        </p:txBody>
      </p:sp>
      <p:sp>
        <p:nvSpPr>
          <p:cNvPr id="18" name="Freeform 5"/>
          <p:cNvSpPr>
            <a:spLocks/>
          </p:cNvSpPr>
          <p:nvPr/>
        </p:nvSpPr>
        <p:spPr bwMode="gray">
          <a:xfrm>
            <a:off x="6323873" y="967316"/>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9" name="Picture Placeholder 18" descr="An empty placeholder to add an image. Click on the placeholder and select the image that you wish to add"/>
          <p:cNvSpPr>
            <a:spLocks noGrp="1"/>
          </p:cNvSpPr>
          <p:nvPr>
            <p:ph type="pic" sz="quarter" idx="15"/>
          </p:nvPr>
        </p:nvSpPr>
        <p:spPr>
          <a:xfrm>
            <a:off x="6506025" y="1109743"/>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6323873" y="3060954"/>
            <a:ext cx="2990942" cy="1934384"/>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6506025" y="3203381"/>
            <a:ext cx="2626638" cy="1649530"/>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17" name="Text Placeholder 16"/>
          <p:cNvSpPr>
            <a:spLocks noGrp="1"/>
          </p:cNvSpPr>
          <p:nvPr>
            <p:ph type="body" sz="quarter" idx="14"/>
          </p:nvPr>
        </p:nvSpPr>
        <p:spPr>
          <a:xfrm>
            <a:off x="1028581" y="5919255"/>
            <a:ext cx="8104082" cy="497420"/>
          </a:xfrm>
        </p:spPr>
        <p:txBody>
          <a:bodyPr>
            <a:normAutofit/>
          </a:bodyPr>
          <a:lstStyle>
            <a:lvl1pPr marL="0" indent="0">
              <a:spcBef>
                <a:spcPts val="0"/>
              </a:spcBef>
              <a:buNone/>
              <a:defRPr sz="1600"/>
            </a:lvl1pPr>
            <a:lvl2pPr marL="0" indent="0">
              <a:spcBef>
                <a:spcPts val="1200"/>
              </a:spcBef>
              <a:buNone/>
              <a:defRPr sz="1800"/>
            </a:lvl2pPr>
            <a:lvl3pPr marL="0" indent="0">
              <a:spcBef>
                <a:spcPts val="1200"/>
              </a:spcBef>
              <a:buNone/>
              <a:defRPr sz="1800"/>
            </a:lvl3pPr>
            <a:lvl4pPr marL="0" indent="0">
              <a:spcBef>
                <a:spcPts val="1200"/>
              </a:spcBef>
              <a:buNone/>
              <a:defRPr sz="1800"/>
            </a:lvl4pPr>
            <a:lvl5pPr marL="0" indent="0">
              <a:spcBef>
                <a:spcPts val="1200"/>
              </a:spcBef>
              <a:buNone/>
              <a:defRPr sz="1800"/>
            </a:lvl5pPr>
          </a:lstStyle>
          <a:p>
            <a:pPr lvl="0"/>
            <a:r>
              <a:rPr lang="en-US"/>
              <a:t>Edit Master text styles</a:t>
            </a:r>
          </a:p>
        </p:txBody>
      </p:sp>
    </p:spTree>
    <p:extLst>
      <p:ext uri="{BB962C8B-B14F-4D97-AF65-F5344CB8AC3E}">
        <p14:creationId xmlns:p14="http://schemas.microsoft.com/office/powerpoint/2010/main" val="10177923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Five Pictures">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 y="283"/>
            <a:ext cx="12188952" cy="6859715"/>
          </a:xfrm>
          <a:prstGeom prst="rect">
            <a:avLst/>
          </a:prstGeom>
        </p:spPr>
      </p:pic>
      <p:sp>
        <p:nvSpPr>
          <p:cNvPr id="2" name="Title 1"/>
          <p:cNvSpPr>
            <a:spLocks noGrp="1"/>
          </p:cNvSpPr>
          <p:nvPr>
            <p:ph type="title"/>
          </p:nvPr>
        </p:nvSpPr>
        <p:spPr>
          <a:xfrm>
            <a:off x="9677400" y="365126"/>
            <a:ext cx="2133600" cy="1539874"/>
          </a:xfrm>
        </p:spPr>
        <p:txBody>
          <a:bodyPr vert="horz" lIns="91440" tIns="45720" rIns="91440" bIns="45720" rtlCol="0" anchor="b">
            <a:normAutofit/>
          </a:bodyPr>
          <a:lstStyle>
            <a:lvl1pPr>
              <a:defRPr lang="en-US" sz="2400">
                <a:solidFill>
                  <a:schemeClr val="accent1"/>
                </a:solidFill>
              </a:defRPr>
            </a:lvl1pPr>
          </a:lstStyle>
          <a:p>
            <a:pPr lvl="0"/>
            <a:r>
              <a:rPr lang="en-US"/>
              <a:t>Click to edit Master title style</a:t>
            </a:r>
          </a:p>
        </p:txBody>
      </p:sp>
      <p:sp>
        <p:nvSpPr>
          <p:cNvPr id="8" name="Freeform 5"/>
          <p:cNvSpPr>
            <a:spLocks/>
          </p:cNvSpPr>
          <p:nvPr/>
        </p:nvSpPr>
        <p:spPr bwMode="gray">
          <a:xfrm>
            <a:off x="4182533" y="265044"/>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9" name="Picture Placeholder 8" descr="An empty placeholder to add an image. Click on the placeholder and select the image that you wish to add"/>
          <p:cNvSpPr>
            <a:spLocks noGrp="1"/>
          </p:cNvSpPr>
          <p:nvPr>
            <p:ph type="pic" sz="quarter" idx="13"/>
          </p:nvPr>
        </p:nvSpPr>
        <p:spPr>
          <a:xfrm>
            <a:off x="4424435" y="436315"/>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
        <p:nvSpPr>
          <p:cNvPr id="10" name="Freeform 5"/>
          <p:cNvSpPr>
            <a:spLocks/>
          </p:cNvSpPr>
          <p:nvPr/>
        </p:nvSpPr>
        <p:spPr bwMode="gray">
          <a:xfrm>
            <a:off x="816188" y="384723"/>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1" name="Picture Placeholder 10" descr="An empty placeholder to add an image. Click on the placeholder and select the image that you wish to add"/>
          <p:cNvSpPr>
            <a:spLocks noGrp="1"/>
          </p:cNvSpPr>
          <p:nvPr>
            <p:ph type="pic" sz="quarter" idx="15"/>
          </p:nvPr>
        </p:nvSpPr>
        <p:spPr>
          <a:xfrm>
            <a:off x="1013022" y="538232"/>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2" name="Freeform 5"/>
          <p:cNvSpPr>
            <a:spLocks/>
          </p:cNvSpPr>
          <p:nvPr/>
        </p:nvSpPr>
        <p:spPr bwMode="gray">
          <a:xfrm>
            <a:off x="816188" y="2478361"/>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3" name="Picture Placeholder 12" descr="An empty placeholder to add an image. Click on the placeholder and select the image that you wish to add"/>
          <p:cNvSpPr>
            <a:spLocks noGrp="1"/>
          </p:cNvSpPr>
          <p:nvPr>
            <p:ph type="pic" sz="quarter" idx="16"/>
          </p:nvPr>
        </p:nvSpPr>
        <p:spPr>
          <a:xfrm>
            <a:off x="1013022" y="2631870"/>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p>
        </p:txBody>
      </p:sp>
      <p:sp>
        <p:nvSpPr>
          <p:cNvPr id="14" name="Freeform 5"/>
          <p:cNvSpPr>
            <a:spLocks/>
          </p:cNvSpPr>
          <p:nvPr/>
        </p:nvSpPr>
        <p:spPr bwMode="gray">
          <a:xfrm>
            <a:off x="816188" y="4571999"/>
            <a:ext cx="3146212" cy="1894677"/>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15" name="Picture Placeholder 14" descr="An empty placeholder to add an image. Click on the placeholder and select the image that you wish to add"/>
          <p:cNvSpPr>
            <a:spLocks noGrp="1"/>
          </p:cNvSpPr>
          <p:nvPr>
            <p:ph type="pic" sz="quarter" idx="17"/>
          </p:nvPr>
        </p:nvSpPr>
        <p:spPr>
          <a:xfrm>
            <a:off x="1013022" y="4725508"/>
            <a:ext cx="2752545" cy="1587658"/>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182880">
            <a:noAutofit/>
          </a:bodyPr>
          <a:lstStyle>
            <a:lvl1pPr marL="0" indent="0" algn="ctr">
              <a:buNone/>
              <a:defRPr/>
            </a:lvl1pPr>
          </a:lstStyle>
          <a:p>
            <a:r>
              <a:rPr lang="en-US"/>
              <a:t>Click icon to add picture</a:t>
            </a:r>
            <a:endParaRPr lang="en-US" dirty="0"/>
          </a:p>
        </p:txBody>
      </p:sp>
      <p:sp>
        <p:nvSpPr>
          <p:cNvPr id="20" name="Freeform 5"/>
          <p:cNvSpPr>
            <a:spLocks/>
          </p:cNvSpPr>
          <p:nvPr/>
        </p:nvSpPr>
        <p:spPr bwMode="gray">
          <a:xfrm>
            <a:off x="4182533" y="3448511"/>
            <a:ext cx="5232399" cy="3020023"/>
          </a:xfrm>
          <a:custGeom>
            <a:avLst/>
            <a:gdLst>
              <a:gd name="T0" fmla="*/ 870 w 933"/>
              <a:gd name="T1" fmla="*/ 64 h 1275"/>
              <a:gd name="T2" fmla="*/ 870 w 933"/>
              <a:gd name="T3" fmla="*/ 1213 h 1275"/>
              <a:gd name="T4" fmla="*/ 61 w 933"/>
              <a:gd name="T5" fmla="*/ 1213 h 1275"/>
              <a:gd name="T6" fmla="*/ 61 w 933"/>
              <a:gd name="T7" fmla="*/ 64 h 1275"/>
              <a:gd name="T8" fmla="*/ 870 w 933"/>
              <a:gd name="T9" fmla="*/ 64 h 1275"/>
            </a:gdLst>
            <a:ahLst/>
            <a:cxnLst>
              <a:cxn ang="0">
                <a:pos x="T0" y="T1"/>
              </a:cxn>
              <a:cxn ang="0">
                <a:pos x="T2" y="T3"/>
              </a:cxn>
              <a:cxn ang="0">
                <a:pos x="T4" y="T5"/>
              </a:cxn>
              <a:cxn ang="0">
                <a:pos x="T6" y="T7"/>
              </a:cxn>
              <a:cxn ang="0">
                <a:pos x="T8" y="T9"/>
              </a:cxn>
            </a:cxnLst>
            <a:rect l="0" t="0" r="r" b="b"/>
            <a:pathLst>
              <a:path w="933" h="1275">
                <a:moveTo>
                  <a:pt x="870" y="64"/>
                </a:moveTo>
                <a:cubicBezTo>
                  <a:pt x="933" y="128"/>
                  <a:pt x="922" y="1160"/>
                  <a:pt x="870" y="1213"/>
                </a:cubicBezTo>
                <a:cubicBezTo>
                  <a:pt x="817" y="1266"/>
                  <a:pt x="121" y="1275"/>
                  <a:pt x="61" y="1213"/>
                </a:cubicBezTo>
                <a:cubicBezTo>
                  <a:pt x="0" y="1151"/>
                  <a:pt x="3" y="123"/>
                  <a:pt x="61" y="64"/>
                </a:cubicBezTo>
                <a:cubicBezTo>
                  <a:pt x="118" y="5"/>
                  <a:pt x="806" y="0"/>
                  <a:pt x="870" y="64"/>
                </a:cubicBezTo>
                <a:close/>
              </a:path>
            </a:pathLst>
          </a:custGeom>
          <a:solidFill>
            <a:srgbClr val="FFFFFF"/>
          </a:solidFill>
          <a:effectLst>
            <a:outerShdw blurRad="317500" dist="63500" dir="2700000" algn="tl" rotWithShape="0">
              <a:prstClr val="black">
                <a:alpha val="30000"/>
              </a:prstClr>
            </a:outerShdw>
          </a:effectLst>
        </p:spPr>
        <p:txBody>
          <a:bodyPr vert="horz" wrap="square" lIns="91440" tIns="45720" rIns="91440" bIns="45720" numCol="1" anchor="t" anchorCtr="0" compatLnSpc="1">
            <a:prstTxWarp prst="textNoShape">
              <a:avLst/>
            </a:prstTxWarp>
          </a:bodyPr>
          <a:lstStyle/>
          <a:p>
            <a:endParaRPr lang="en-US"/>
          </a:p>
        </p:txBody>
      </p:sp>
      <p:sp>
        <p:nvSpPr>
          <p:cNvPr id="21" name="Picture Placeholder 20" descr="An empty placeholder to add an image. Click on the placeholder and select the image that you wish to add"/>
          <p:cNvSpPr>
            <a:spLocks noGrp="1"/>
          </p:cNvSpPr>
          <p:nvPr>
            <p:ph type="pic" sz="quarter" idx="18"/>
          </p:nvPr>
        </p:nvSpPr>
        <p:spPr>
          <a:xfrm>
            <a:off x="4424435" y="3619782"/>
            <a:ext cx="4748594" cy="2677481"/>
          </a:xfrm>
          <a:custGeom>
            <a:avLst/>
            <a:gdLst>
              <a:gd name="connsiteX0" fmla="*/ 1744346 w 3503695"/>
              <a:gd name="connsiteY0" fmla="*/ 62 h 4031418"/>
              <a:gd name="connsiteX1" fmla="*/ 3334838 w 3503695"/>
              <a:gd name="connsiteY1" fmla="*/ 150223 h 4031418"/>
              <a:gd name="connsiteX2" fmla="*/ 3334838 w 3503695"/>
              <a:gd name="connsiteY2" fmla="*/ 3890810 h 4031418"/>
              <a:gd name="connsiteX3" fmla="*/ 174362 w 3503695"/>
              <a:gd name="connsiteY3" fmla="*/ 3890810 h 4031418"/>
              <a:gd name="connsiteX4" fmla="*/ 174362 w 3503695"/>
              <a:gd name="connsiteY4" fmla="*/ 150223 h 4031418"/>
              <a:gd name="connsiteX5" fmla="*/ 1744346 w 3503695"/>
              <a:gd name="connsiteY5" fmla="*/ 62 h 40314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503695" h="4031418">
                <a:moveTo>
                  <a:pt x="1744346" y="62"/>
                </a:moveTo>
                <a:cubicBezTo>
                  <a:pt x="2475376" y="-1972"/>
                  <a:pt x="3209826" y="46047"/>
                  <a:pt x="3334838" y="150223"/>
                </a:cubicBezTo>
                <a:cubicBezTo>
                  <a:pt x="3580957" y="358576"/>
                  <a:pt x="3537984" y="3718268"/>
                  <a:pt x="3334838" y="3890810"/>
                </a:cubicBezTo>
                <a:cubicBezTo>
                  <a:pt x="3127786" y="4063352"/>
                  <a:pt x="408761" y="4092652"/>
                  <a:pt x="174362" y="3890810"/>
                </a:cubicBezTo>
                <a:cubicBezTo>
                  <a:pt x="-63943" y="3688968"/>
                  <a:pt x="-52223" y="342299"/>
                  <a:pt x="174362" y="150223"/>
                </a:cubicBezTo>
                <a:cubicBezTo>
                  <a:pt x="285702" y="54185"/>
                  <a:pt x="1013315" y="2097"/>
                  <a:pt x="1744346" y="62"/>
                </a:cubicBezTo>
                <a:close/>
              </a:path>
            </a:pathLst>
          </a:custGeom>
          <a:solidFill>
            <a:schemeClr val="accent2">
              <a:lumMod val="20000"/>
              <a:lumOff val="80000"/>
            </a:schemeClr>
          </a:solidFill>
        </p:spPr>
        <p:txBody>
          <a:bodyPr wrap="square" tIns="365760">
            <a:noAutofit/>
          </a:bodyPr>
          <a:lstStyle>
            <a:lvl1pPr marL="0" indent="0" algn="ctr">
              <a:buNone/>
              <a:defRPr/>
            </a:lvl1pPr>
          </a:lstStyle>
          <a:p>
            <a:r>
              <a:rPr lang="en-US"/>
              <a:t>Click icon to add picture</a:t>
            </a:r>
            <a:endParaRPr lang="en-US" dirty="0"/>
          </a:p>
        </p:txBody>
      </p:sp>
    </p:spTree>
    <p:extLst>
      <p:ext uri="{BB962C8B-B14F-4D97-AF65-F5344CB8AC3E}">
        <p14:creationId xmlns:p14="http://schemas.microsoft.com/office/powerpoint/2010/main" val="8646726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6/24/2025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1443261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365125"/>
            <a:ext cx="1828799" cy="49403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524000" y="365125"/>
            <a:ext cx="6858000" cy="49403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p:txBody>
          <a:bodyPr/>
          <a:lstStyle/>
          <a:p>
            <a:r>
              <a:rPr lang="en-US" dirty="0"/>
              <a:t>Add a footer</a:t>
            </a:r>
          </a:p>
        </p:txBody>
      </p:sp>
      <p:sp>
        <p:nvSpPr>
          <p:cNvPr id="4" name="Date Placeholder 3"/>
          <p:cNvSpPr>
            <a:spLocks noGrp="1"/>
          </p:cNvSpPr>
          <p:nvPr>
            <p:ph type="dt" sz="half" idx="10"/>
          </p:nvPr>
        </p:nvSpPr>
        <p:spPr/>
        <p:txBody>
          <a:bodyPr/>
          <a:lstStyle/>
          <a:p>
            <a:fld id="{7FC8593D-7C47-471E-A8DF-97AC4FFD13F5}" type="datetimeFigureOut">
              <a:rPr lang="en-US" smtClean="0"/>
              <a:t>6/24/2025</a:t>
            </a:fld>
            <a:endParaRPr lang="en-US"/>
          </a:p>
        </p:txBody>
      </p:sp>
      <p:sp>
        <p:nvSpPr>
          <p:cNvPr id="6" name="Slide Number Placeholder 5"/>
          <p:cNvSpPr>
            <a:spLocks noGrp="1"/>
          </p:cNvSpPr>
          <p:nvPr>
            <p:ph type="sldNum" sz="quarter" idx="12"/>
          </p:nvPr>
        </p:nvSpPr>
        <p:spPr/>
        <p:txBody>
          <a:bodyPr/>
          <a:lstStyle/>
          <a:p>
            <a:fld id="{289D71E3-7D81-4C24-B9D8-6B108755C64C}" type="slidenum">
              <a:rPr lang="en-US" smtClean="0"/>
              <a:t>‹#›</a:t>
            </a:fld>
            <a:endParaRPr lang="en-US"/>
          </a:p>
        </p:txBody>
      </p:sp>
    </p:spTree>
    <p:extLst>
      <p:ext uri="{BB962C8B-B14F-4D97-AF65-F5344CB8AC3E}">
        <p14:creationId xmlns:p14="http://schemas.microsoft.com/office/powerpoint/2010/main" val="39262447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16" cstate="print">
            <a:extLst>
              <a:ext uri="{28A0092B-C50C-407E-A947-70E740481C1C}">
                <a14:useLocalDpi xmlns:a14="http://schemas.microsoft.com/office/drawing/2010/main" val="0"/>
              </a:ext>
            </a:extLst>
          </a:blip>
          <a:srcRect l="525" t="511" r="525" b="2999"/>
          <a:stretch/>
        </p:blipFill>
        <p:spPr>
          <a:xfrm>
            <a:off x="0" y="0"/>
            <a:ext cx="12188826" cy="6858000"/>
          </a:xfrm>
          <a:prstGeom prst="rect">
            <a:avLst/>
          </a:prstGeom>
        </p:spPr>
      </p:pic>
      <p:sp>
        <p:nvSpPr>
          <p:cNvPr id="2" name="Title Placeholder 1"/>
          <p:cNvSpPr>
            <a:spLocks noGrp="1"/>
          </p:cNvSpPr>
          <p:nvPr>
            <p:ph type="title"/>
          </p:nvPr>
        </p:nvSpPr>
        <p:spPr>
          <a:xfrm>
            <a:off x="838200" y="365126"/>
            <a:ext cx="9829800" cy="1082674"/>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524000" y="1828800"/>
            <a:ext cx="9144000" cy="34747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p:cNvSpPr>
            <a:spLocks noGrp="1"/>
          </p:cNvSpPr>
          <p:nvPr>
            <p:ph type="ftr" sz="quarter" idx="3"/>
          </p:nvPr>
        </p:nvSpPr>
        <p:spPr>
          <a:xfrm>
            <a:off x="2209800" y="6416675"/>
            <a:ext cx="4572000" cy="365125"/>
          </a:xfrm>
          <a:prstGeom prst="rect">
            <a:avLst/>
          </a:prstGeom>
        </p:spPr>
        <p:txBody>
          <a:bodyPr vert="horz" lIns="91440" tIns="45720" rIns="91440" bIns="45720" rtlCol="0" anchor="ctr"/>
          <a:lstStyle>
            <a:lvl1pPr algn="l">
              <a:defRPr sz="1100">
                <a:solidFill>
                  <a:schemeClr val="tx1"/>
                </a:solidFill>
              </a:defRPr>
            </a:lvl1pPr>
          </a:lstStyle>
          <a:p>
            <a:r>
              <a:rPr lang="en-US" dirty="0"/>
              <a:t>Add a footer</a:t>
            </a:r>
          </a:p>
        </p:txBody>
      </p:sp>
      <p:sp>
        <p:nvSpPr>
          <p:cNvPr id="4" name="Date Placeholder 3"/>
          <p:cNvSpPr>
            <a:spLocks noGrp="1"/>
          </p:cNvSpPr>
          <p:nvPr>
            <p:ph type="dt" sz="half" idx="2"/>
          </p:nvPr>
        </p:nvSpPr>
        <p:spPr>
          <a:xfrm>
            <a:off x="7010400" y="6416675"/>
            <a:ext cx="1371600" cy="365125"/>
          </a:xfrm>
          <a:prstGeom prst="rect">
            <a:avLst/>
          </a:prstGeom>
        </p:spPr>
        <p:txBody>
          <a:bodyPr vert="horz" lIns="91440" tIns="45720" rIns="91440" bIns="45720" rtlCol="0" anchor="ctr"/>
          <a:lstStyle>
            <a:lvl1pPr algn="r">
              <a:defRPr sz="1100">
                <a:solidFill>
                  <a:schemeClr val="tx1"/>
                </a:solidFill>
              </a:defRPr>
            </a:lvl1pPr>
          </a:lstStyle>
          <a:p>
            <a:fld id="{7FC8593D-7C47-471E-A8DF-97AC4FFD13F5}" type="datetimeFigureOut">
              <a:rPr lang="en-US" smtClean="0"/>
              <a:pPr/>
              <a:t>6/24/2025</a:t>
            </a:fld>
            <a:endParaRPr lang="en-US" dirty="0"/>
          </a:p>
        </p:txBody>
      </p:sp>
      <p:sp>
        <p:nvSpPr>
          <p:cNvPr id="6" name="Slide Number Placeholder 5"/>
          <p:cNvSpPr>
            <a:spLocks noGrp="1"/>
          </p:cNvSpPr>
          <p:nvPr>
            <p:ph type="sldNum" sz="quarter" idx="4"/>
          </p:nvPr>
        </p:nvSpPr>
        <p:spPr>
          <a:xfrm>
            <a:off x="8610600" y="6416675"/>
            <a:ext cx="838200" cy="365125"/>
          </a:xfrm>
          <a:prstGeom prst="rect">
            <a:avLst/>
          </a:prstGeom>
        </p:spPr>
        <p:txBody>
          <a:bodyPr vert="horz" lIns="91440" tIns="45720" rIns="91440" bIns="45720" rtlCol="0" anchor="ctr"/>
          <a:lstStyle>
            <a:lvl1pPr algn="r">
              <a:defRPr sz="1100">
                <a:solidFill>
                  <a:schemeClr val="tx1"/>
                </a:solidFill>
              </a:defRPr>
            </a:lvl1pPr>
          </a:lstStyle>
          <a:p>
            <a:fld id="{289D71E3-7D81-4C24-B9D8-6B108755C64C}" type="slidenum">
              <a:rPr lang="en-US" smtClean="0"/>
              <a:pPr/>
              <a:t>‹#›</a:t>
            </a:fld>
            <a:endParaRPr lang="en-US" dirty="0"/>
          </a:p>
        </p:txBody>
      </p:sp>
    </p:spTree>
    <p:extLst>
      <p:ext uri="{BB962C8B-B14F-4D97-AF65-F5344CB8AC3E}">
        <p14:creationId xmlns:p14="http://schemas.microsoft.com/office/powerpoint/2010/main" val="3616545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2" r:id="rId11"/>
    <p:sldLayoutId id="2147483661"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Font typeface="Arial" panose="020B0604020202020204" pitchFamily="34" charset="0"/>
        <a:buChar char="•"/>
        <a:defRPr sz="2000" kern="1200">
          <a:solidFill>
            <a:schemeClr val="tx1"/>
          </a:solidFill>
          <a:latin typeface="+mn-lt"/>
          <a:ea typeface="+mn-ea"/>
          <a:cs typeface="+mn-cs"/>
        </a:defRPr>
      </a:lvl1pPr>
      <a:lvl2pPr marL="45720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2pPr>
      <a:lvl3pPr marL="685800" indent="-18288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3pPr>
      <a:lvl4pPr marL="914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4pPr>
      <a:lvl5pPr marL="11430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5pPr>
      <a:lvl6pPr marL="13716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6pPr>
      <a:lvl7pPr marL="16002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7pPr>
      <a:lvl8pPr marL="18288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8pPr>
      <a:lvl9pPr marL="2057400" indent="-18288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offley.herts.sch.uk/page/?title=Parents&amp;pid=22"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hyperlink" Target="https://www.offley.herts.sch.uk/page/?title=Registration+information+%2D+Reference+Documents&amp;pid=111" TargetMode="External"/><Relationship Id="rId4" Type="http://schemas.openxmlformats.org/officeDocument/2006/relationships/hyperlink" Target="https://www.offley.herts.sch.uk/page/?title=New+Intake+Information&amp;pid=90"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59496" y="3126668"/>
            <a:ext cx="9433048" cy="604664"/>
          </a:xfrm>
        </p:spPr>
        <p:txBody>
          <a:bodyPr>
            <a:normAutofit fontScale="90000"/>
          </a:bodyPr>
          <a:lstStyle/>
          <a:p>
            <a:r>
              <a:rPr lang="en-US" altLang="en-US" sz="6600" dirty="0">
                <a:solidFill>
                  <a:srgbClr val="000000"/>
                </a:solidFill>
              </a:rPr>
              <a:t>	</a:t>
            </a:r>
            <a:br>
              <a:rPr lang="en-US" altLang="en-US" dirty="0">
                <a:solidFill>
                  <a:srgbClr val="000000"/>
                </a:solidFill>
              </a:rPr>
            </a:br>
            <a:endParaRPr lang="en-US" dirty="0"/>
          </a:p>
        </p:txBody>
      </p:sp>
      <p:sp>
        <p:nvSpPr>
          <p:cNvPr id="3" name="Subtitle 2"/>
          <p:cNvSpPr>
            <a:spLocks noGrp="1"/>
          </p:cNvSpPr>
          <p:nvPr>
            <p:ph type="subTitle" idx="1"/>
          </p:nvPr>
        </p:nvSpPr>
        <p:spPr>
          <a:xfrm>
            <a:off x="1775520" y="2238948"/>
            <a:ext cx="8426152" cy="914400"/>
          </a:xfrm>
        </p:spPr>
        <p:txBody>
          <a:bodyPr>
            <a:noAutofit/>
          </a:bodyPr>
          <a:lstStyle/>
          <a:p>
            <a:pPr algn="ctr"/>
            <a:r>
              <a:rPr lang="en-US" sz="4400" dirty="0" err="1">
                <a:latin typeface="Berlin Sans FB" panose="020E0602020502020306" pitchFamily="34" charset="0"/>
              </a:rPr>
              <a:t>Offley</a:t>
            </a:r>
            <a:r>
              <a:rPr lang="en-US" sz="4400" dirty="0">
                <a:latin typeface="Berlin Sans FB" panose="020E0602020502020306" pitchFamily="34" charset="0"/>
              </a:rPr>
              <a:t> Endowed Primary School and Nursery </a:t>
            </a:r>
          </a:p>
        </p:txBody>
      </p:sp>
      <p:sp>
        <p:nvSpPr>
          <p:cNvPr id="4" name="Rectangle 3">
            <a:extLst>
              <a:ext uri="{FF2B5EF4-FFF2-40B4-BE49-F238E27FC236}">
                <a16:creationId xmlns:a16="http://schemas.microsoft.com/office/drawing/2014/main" id="{F6FB4DDB-D713-4A2A-8772-DA19955D133E}"/>
              </a:ext>
            </a:extLst>
          </p:cNvPr>
          <p:cNvSpPr/>
          <p:nvPr/>
        </p:nvSpPr>
        <p:spPr>
          <a:xfrm>
            <a:off x="1928515" y="980728"/>
            <a:ext cx="8695009" cy="1107996"/>
          </a:xfrm>
          <a:prstGeom prst="rect">
            <a:avLst/>
          </a:prstGeom>
        </p:spPr>
        <p:txBody>
          <a:bodyPr wrap="none">
            <a:spAutoFit/>
          </a:bodyPr>
          <a:lstStyle/>
          <a:p>
            <a:r>
              <a:rPr lang="en-US" altLang="en-US" sz="6600" dirty="0">
                <a:solidFill>
                  <a:srgbClr val="000000"/>
                </a:solidFill>
                <a:latin typeface="Berlin Sans FB" panose="020E0602020502020306" pitchFamily="34" charset="0"/>
              </a:rPr>
              <a:t>Welcome to Early Years </a:t>
            </a:r>
            <a:endParaRPr lang="en-GB" sz="6600" dirty="0"/>
          </a:p>
        </p:txBody>
      </p:sp>
    </p:spTree>
    <p:extLst>
      <p:ext uri="{BB962C8B-B14F-4D97-AF65-F5344CB8AC3E}">
        <p14:creationId xmlns:p14="http://schemas.microsoft.com/office/powerpoint/2010/main" val="2798047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C1FCF9-6F08-4CBA-BA1C-2385BB259C3D}"/>
              </a:ext>
            </a:extLst>
          </p:cNvPr>
          <p:cNvSpPr>
            <a:spLocks noGrp="1"/>
          </p:cNvSpPr>
          <p:nvPr>
            <p:ph type="ctrTitle"/>
          </p:nvPr>
        </p:nvSpPr>
        <p:spPr>
          <a:xfrm>
            <a:off x="828432" y="-21168"/>
            <a:ext cx="8458200" cy="1828800"/>
          </a:xfrm>
        </p:spPr>
        <p:txBody>
          <a:bodyPr>
            <a:normAutofit/>
          </a:bodyPr>
          <a:lstStyle/>
          <a:p>
            <a:r>
              <a:rPr lang="en-GB" sz="6600" dirty="0">
                <a:latin typeface="Berlin Sans FB" panose="020E0602020502020306" pitchFamily="34" charset="0"/>
              </a:rPr>
              <a:t>Welcome Meeting</a:t>
            </a:r>
          </a:p>
        </p:txBody>
      </p:sp>
      <p:sp>
        <p:nvSpPr>
          <p:cNvPr id="3" name="Subtitle 2">
            <a:extLst>
              <a:ext uri="{FF2B5EF4-FFF2-40B4-BE49-F238E27FC236}">
                <a16:creationId xmlns:a16="http://schemas.microsoft.com/office/drawing/2014/main" id="{79CCE59A-2D87-49C3-8A1B-06A696C6CA72}"/>
              </a:ext>
            </a:extLst>
          </p:cNvPr>
          <p:cNvSpPr>
            <a:spLocks noGrp="1"/>
          </p:cNvSpPr>
          <p:nvPr>
            <p:ph type="subTitle" idx="1"/>
          </p:nvPr>
        </p:nvSpPr>
        <p:spPr>
          <a:xfrm>
            <a:off x="828432" y="1916832"/>
            <a:ext cx="7086600" cy="914400"/>
          </a:xfrm>
        </p:spPr>
        <p:txBody>
          <a:bodyPr>
            <a:noAutofit/>
          </a:bodyPr>
          <a:lstStyle/>
          <a:p>
            <a:pPr marL="342900" indent="-342900">
              <a:buFont typeface="Arial" panose="020B0604020202020204" pitchFamily="34" charset="0"/>
              <a:buChar char="•"/>
            </a:pPr>
            <a:r>
              <a:rPr lang="en-GB" sz="3600" dirty="0">
                <a:latin typeface="Berlin Sans FB" panose="020E0602020502020306" pitchFamily="34" charset="0"/>
              </a:rPr>
              <a:t>Welcome from the head</a:t>
            </a:r>
          </a:p>
          <a:p>
            <a:pPr marL="342900" indent="-342900">
              <a:buFont typeface="Arial" panose="020B0604020202020204" pitchFamily="34" charset="0"/>
              <a:buChar char="•"/>
            </a:pPr>
            <a:r>
              <a:rPr lang="en-GB" sz="3600" dirty="0">
                <a:latin typeface="Berlin Sans FB" panose="020E0602020502020306" pitchFamily="34" charset="0"/>
              </a:rPr>
              <a:t>Messages from the administrative team</a:t>
            </a:r>
          </a:p>
          <a:p>
            <a:pPr marL="342900" indent="-342900">
              <a:buFont typeface="Arial" panose="020B0604020202020204" pitchFamily="34" charset="0"/>
              <a:buChar char="•"/>
            </a:pPr>
            <a:r>
              <a:rPr lang="en-GB" sz="3600" dirty="0">
                <a:latin typeface="Berlin Sans FB" panose="020E0602020502020306" pitchFamily="34" charset="0"/>
              </a:rPr>
              <a:t>Transition talk from class teachers</a:t>
            </a:r>
          </a:p>
        </p:txBody>
      </p:sp>
    </p:spTree>
    <p:extLst>
      <p:ext uri="{BB962C8B-B14F-4D97-AF65-F5344CB8AC3E}">
        <p14:creationId xmlns:p14="http://schemas.microsoft.com/office/powerpoint/2010/main" val="32258926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B1D71-58C9-47A5-993B-06F2242B72BF}"/>
              </a:ext>
            </a:extLst>
          </p:cNvPr>
          <p:cNvSpPr>
            <a:spLocks noGrp="1"/>
          </p:cNvSpPr>
          <p:nvPr>
            <p:ph type="ctrTitle"/>
          </p:nvPr>
        </p:nvSpPr>
        <p:spPr>
          <a:xfrm>
            <a:off x="838200" y="533400"/>
            <a:ext cx="8458200" cy="1095400"/>
          </a:xfrm>
        </p:spPr>
        <p:txBody>
          <a:bodyPr>
            <a:normAutofit/>
          </a:bodyPr>
          <a:lstStyle/>
          <a:p>
            <a:r>
              <a:rPr lang="en-GB" sz="6600" dirty="0">
                <a:latin typeface="Berlin Sans FB" panose="020E0602020502020306" pitchFamily="34" charset="0"/>
              </a:rPr>
              <a:t>Aims</a:t>
            </a:r>
          </a:p>
        </p:txBody>
      </p:sp>
      <p:sp>
        <p:nvSpPr>
          <p:cNvPr id="3" name="Subtitle 2">
            <a:extLst>
              <a:ext uri="{FF2B5EF4-FFF2-40B4-BE49-F238E27FC236}">
                <a16:creationId xmlns:a16="http://schemas.microsoft.com/office/drawing/2014/main" id="{4CD7E98E-5931-4F34-8974-CC9C8B326F86}"/>
              </a:ext>
            </a:extLst>
          </p:cNvPr>
          <p:cNvSpPr>
            <a:spLocks noGrp="1"/>
          </p:cNvSpPr>
          <p:nvPr>
            <p:ph type="subTitle" idx="1"/>
          </p:nvPr>
        </p:nvSpPr>
        <p:spPr>
          <a:xfrm>
            <a:off x="838200" y="1628800"/>
            <a:ext cx="9722296" cy="1724000"/>
          </a:xfrm>
        </p:spPr>
        <p:txBody>
          <a:bodyPr>
            <a:normAutofit fontScale="25000" lnSpcReduction="20000"/>
          </a:bodyPr>
          <a:lstStyle/>
          <a:p>
            <a:pPr marL="1143000" indent="-1143000">
              <a:buFont typeface="Arial" panose="020B0604020202020204" pitchFamily="34" charset="0"/>
              <a:buChar char="•"/>
            </a:pPr>
            <a:r>
              <a:rPr lang="en-GB" sz="11200" dirty="0">
                <a:latin typeface="Berlin Sans FB" panose="020E0602020502020306" pitchFamily="34" charset="0"/>
              </a:rPr>
              <a:t>To inform you of our transition processes. </a:t>
            </a:r>
          </a:p>
          <a:p>
            <a:pPr marL="1143000" indent="-1143000">
              <a:buFont typeface="Arial" panose="020B0604020202020204" pitchFamily="34" charset="0"/>
              <a:buChar char="•"/>
            </a:pPr>
            <a:r>
              <a:rPr lang="en-GB" sz="11200" dirty="0">
                <a:latin typeface="Berlin Sans FB" panose="020E0602020502020306" pitchFamily="34" charset="0"/>
              </a:rPr>
              <a:t>To give you an overview of what your child will be learning and experiencing in our Early Years. </a:t>
            </a:r>
          </a:p>
          <a:p>
            <a:pPr marL="1143000" indent="-1143000">
              <a:buFont typeface="Arial" panose="020B0604020202020204" pitchFamily="34" charset="0"/>
              <a:buChar char="•"/>
            </a:pPr>
            <a:r>
              <a:rPr lang="en-GB" sz="11200" dirty="0">
                <a:latin typeface="Berlin Sans FB" panose="020E0602020502020306" pitchFamily="34" charset="0"/>
              </a:rPr>
              <a:t>To help you understand what to expect from us.</a:t>
            </a:r>
          </a:p>
          <a:p>
            <a:pPr marL="1143000" indent="-1143000">
              <a:buFont typeface="Arial" panose="020B0604020202020204" pitchFamily="34" charset="0"/>
              <a:buChar char="•"/>
            </a:pPr>
            <a:r>
              <a:rPr lang="en-GB" sz="11200" dirty="0">
                <a:latin typeface="Berlin Sans FB" panose="020E0602020502020306" pitchFamily="34" charset="0"/>
              </a:rPr>
              <a:t>To provide ideas on how we can effectively work together and how you can best support your child at home.</a:t>
            </a:r>
          </a:p>
          <a:p>
            <a:endParaRPr lang="en-GB" dirty="0"/>
          </a:p>
        </p:txBody>
      </p:sp>
    </p:spTree>
    <p:extLst>
      <p:ext uri="{BB962C8B-B14F-4D97-AF65-F5344CB8AC3E}">
        <p14:creationId xmlns:p14="http://schemas.microsoft.com/office/powerpoint/2010/main" val="17934468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362B6-ADA2-4331-A8CF-06402D309CE5}"/>
              </a:ext>
            </a:extLst>
          </p:cNvPr>
          <p:cNvSpPr>
            <a:spLocks noGrp="1"/>
          </p:cNvSpPr>
          <p:nvPr>
            <p:ph type="ctrTitle"/>
          </p:nvPr>
        </p:nvSpPr>
        <p:spPr>
          <a:xfrm>
            <a:off x="838200" y="533400"/>
            <a:ext cx="10874424" cy="1095400"/>
          </a:xfrm>
        </p:spPr>
        <p:txBody>
          <a:bodyPr>
            <a:normAutofit/>
          </a:bodyPr>
          <a:lstStyle/>
          <a:p>
            <a:r>
              <a:rPr lang="en-GB" sz="6000" dirty="0">
                <a:latin typeface="Berlin Sans FB" panose="020E0602020502020306" pitchFamily="34" charset="0"/>
              </a:rPr>
              <a:t>Transition: A process not an event</a:t>
            </a:r>
          </a:p>
        </p:txBody>
      </p:sp>
      <p:sp>
        <p:nvSpPr>
          <p:cNvPr id="3" name="Subtitle 2">
            <a:extLst>
              <a:ext uri="{FF2B5EF4-FFF2-40B4-BE49-F238E27FC236}">
                <a16:creationId xmlns:a16="http://schemas.microsoft.com/office/drawing/2014/main" id="{118DCD8E-2CF8-4F16-9B1C-F1A32D4D2BDB}"/>
              </a:ext>
            </a:extLst>
          </p:cNvPr>
          <p:cNvSpPr>
            <a:spLocks noGrp="1"/>
          </p:cNvSpPr>
          <p:nvPr>
            <p:ph type="subTitle" idx="1"/>
          </p:nvPr>
        </p:nvSpPr>
        <p:spPr>
          <a:xfrm>
            <a:off x="838200" y="1844824"/>
            <a:ext cx="7086600" cy="2448272"/>
          </a:xfrm>
        </p:spPr>
        <p:txBody>
          <a:bodyPr>
            <a:normAutofit/>
          </a:bodyPr>
          <a:lstStyle/>
          <a:p>
            <a:pPr marL="342900" indent="-342900">
              <a:buFont typeface="Arial" panose="020B0604020202020204" pitchFamily="34" charset="0"/>
              <a:buChar char="•"/>
            </a:pPr>
            <a:r>
              <a:rPr lang="en-GB" dirty="0">
                <a:latin typeface="Berlin Sans FB" panose="020E0602020502020306" pitchFamily="34" charset="0"/>
              </a:rPr>
              <a:t>We will work with you to help your child to settle and be confident in their new surroundings</a:t>
            </a:r>
          </a:p>
          <a:p>
            <a:pPr marL="342900" indent="-342900">
              <a:buFont typeface="Arial" panose="020B0604020202020204" pitchFamily="34" charset="0"/>
              <a:buChar char="•"/>
            </a:pPr>
            <a:r>
              <a:rPr lang="en-GB" dirty="0">
                <a:latin typeface="Berlin Sans FB" panose="020E0602020502020306" pitchFamily="34" charset="0"/>
              </a:rPr>
              <a:t>Our transition processes are based on the best interests and needs of your child</a:t>
            </a:r>
          </a:p>
          <a:p>
            <a:pPr marL="342900" indent="-342900">
              <a:buFont typeface="Arial" panose="020B0604020202020204" pitchFamily="34" charset="0"/>
              <a:buChar char="•"/>
            </a:pPr>
            <a:r>
              <a:rPr lang="en-GB" dirty="0">
                <a:latin typeface="Berlin Sans FB" panose="020E0602020502020306" pitchFamily="34" charset="0"/>
              </a:rPr>
              <a:t>Each child is different and some may take a little longer to settle</a:t>
            </a:r>
          </a:p>
          <a:p>
            <a:pPr marL="342900" indent="-342900">
              <a:buFont typeface="Arial" panose="020B0604020202020204" pitchFamily="34" charset="0"/>
              <a:buChar char="•"/>
            </a:pPr>
            <a:endParaRPr lang="en-US" dirty="0"/>
          </a:p>
          <a:p>
            <a:pPr marL="342900" indent="-342900">
              <a:buFont typeface="Arial" panose="020B0604020202020204" pitchFamily="34" charset="0"/>
              <a:buChar char="•"/>
            </a:pPr>
            <a:endParaRPr lang="en-GB" dirty="0"/>
          </a:p>
          <a:p>
            <a:endParaRPr lang="en-US" dirty="0"/>
          </a:p>
          <a:p>
            <a:endParaRPr lang="en-GB" dirty="0"/>
          </a:p>
        </p:txBody>
      </p:sp>
    </p:spTree>
    <p:extLst>
      <p:ext uri="{BB962C8B-B14F-4D97-AF65-F5344CB8AC3E}">
        <p14:creationId xmlns:p14="http://schemas.microsoft.com/office/powerpoint/2010/main" val="1340204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6E42D2-7E82-4A75-A8E0-ECD3F008D110}"/>
              </a:ext>
            </a:extLst>
          </p:cNvPr>
          <p:cNvSpPr>
            <a:spLocks noGrp="1"/>
          </p:cNvSpPr>
          <p:nvPr>
            <p:ph idx="1"/>
          </p:nvPr>
        </p:nvSpPr>
        <p:spPr>
          <a:xfrm>
            <a:off x="335360" y="980728"/>
            <a:ext cx="11521280" cy="2808312"/>
          </a:xfrm>
        </p:spPr>
        <p:txBody>
          <a:bodyPr>
            <a:normAutofit fontScale="25000" lnSpcReduction="20000"/>
          </a:bodyPr>
          <a:lstStyle/>
          <a:p>
            <a:pPr marL="342900" lvl="0" indent="-342900">
              <a:lnSpc>
                <a:spcPct val="107000"/>
              </a:lnSpc>
              <a:spcAft>
                <a:spcPts val="0"/>
              </a:spcAft>
              <a:buFont typeface="Symbol" panose="05050102010706020507" pitchFamily="18" charset="2"/>
              <a:buChar char=""/>
            </a:pPr>
            <a:r>
              <a:rPr lang="en-GB" sz="7200" b="1" dirty="0">
                <a:latin typeface="Berlin Sans FB" panose="020E0602020502020306" pitchFamily="34" charset="0"/>
                <a:ea typeface="Calibri" panose="020F0502020204030204" pitchFamily="34" charset="0"/>
                <a:cs typeface="Times New Roman" panose="02020603050405020304" pitchFamily="18" charset="0"/>
              </a:rPr>
              <a:t>Office</a:t>
            </a:r>
            <a:r>
              <a:rPr lang="en-GB" sz="7200" dirty="0">
                <a:latin typeface="Berlin Sans FB" panose="020E0602020502020306" pitchFamily="34" charset="0"/>
                <a:ea typeface="Calibri" panose="020F0502020204030204" pitchFamily="34" charset="0"/>
                <a:cs typeface="Times New Roman" panose="02020603050405020304" pitchFamily="18" charset="0"/>
              </a:rPr>
              <a:t> opening times from 8am – 4pm (Claire/Mel)</a:t>
            </a:r>
          </a:p>
          <a:p>
            <a:pPr marL="342900" lvl="0" indent="-342900">
              <a:lnSpc>
                <a:spcPct val="107000"/>
              </a:lnSpc>
              <a:spcAft>
                <a:spcPts val="0"/>
              </a:spcAft>
              <a:buFont typeface="Symbol" panose="05050102010706020507" pitchFamily="18" charset="2"/>
              <a:buChar char=""/>
            </a:pPr>
            <a:r>
              <a:rPr lang="en-GB" sz="7200" dirty="0">
                <a:latin typeface="Berlin Sans FB" panose="020E0602020502020306" pitchFamily="34" charset="0"/>
                <a:ea typeface="Calibri" panose="020F0502020204030204" pitchFamily="34" charset="0"/>
                <a:cs typeface="Times New Roman" panose="02020603050405020304" pitchFamily="18" charset="0"/>
              </a:rPr>
              <a:t>School Start / End Times : 8.45-3.10 (Rec) or 9.00-3.00 (Nursery)</a:t>
            </a:r>
          </a:p>
          <a:p>
            <a:pPr marL="342900" lvl="0" indent="-342900">
              <a:lnSpc>
                <a:spcPct val="107000"/>
              </a:lnSpc>
              <a:spcAft>
                <a:spcPts val="0"/>
              </a:spcAft>
              <a:buFont typeface="Symbol" panose="05050102010706020507" pitchFamily="18" charset="2"/>
              <a:buChar char=""/>
            </a:pPr>
            <a:r>
              <a:rPr lang="en-GB" sz="7200" b="1" dirty="0">
                <a:latin typeface="Berlin Sans FB" panose="020E0602020502020306" pitchFamily="34" charset="0"/>
                <a:ea typeface="Calibri" panose="020F0502020204030204" pitchFamily="34" charset="0"/>
                <a:cs typeface="Times New Roman" panose="02020603050405020304" pitchFamily="18" charset="0"/>
              </a:rPr>
              <a:t>Absences</a:t>
            </a:r>
            <a:r>
              <a:rPr lang="en-GB" sz="7200" dirty="0">
                <a:latin typeface="Berlin Sans FB" panose="020E0602020502020306" pitchFamily="34" charset="0"/>
                <a:ea typeface="Calibri" panose="020F0502020204030204" pitchFamily="34" charset="0"/>
                <a:cs typeface="Times New Roman" panose="02020603050405020304" pitchFamily="18" charset="0"/>
              </a:rPr>
              <a:t> – please email or call the school by </a:t>
            </a:r>
            <a:r>
              <a:rPr lang="en-GB" sz="7200" b="1" dirty="0">
                <a:latin typeface="Berlin Sans FB" panose="020E0602020502020306" pitchFamily="34" charset="0"/>
                <a:ea typeface="Calibri" panose="020F0502020204030204" pitchFamily="34" charset="0"/>
                <a:cs typeface="Times New Roman" panose="02020603050405020304" pitchFamily="18" charset="0"/>
              </a:rPr>
              <a:t>9.00am</a:t>
            </a:r>
            <a:r>
              <a:rPr lang="en-GB" sz="7200" dirty="0">
                <a:latin typeface="Berlin Sans FB" panose="020E0602020502020306" pitchFamily="34" charset="0"/>
                <a:ea typeface="Calibri" panose="020F0502020204030204" pitchFamily="34" charset="0"/>
                <a:cs typeface="Times New Roman" panose="02020603050405020304" pitchFamily="18" charset="0"/>
              </a:rPr>
              <a:t> (stating reason – not just ‘ill’).  </a:t>
            </a:r>
          </a:p>
          <a:p>
            <a:pPr marL="0" lvl="0" indent="0">
              <a:lnSpc>
                <a:spcPct val="107000"/>
              </a:lnSpc>
              <a:spcAft>
                <a:spcPts val="0"/>
              </a:spcAft>
              <a:buNone/>
            </a:pPr>
            <a:r>
              <a:rPr lang="en-GB" sz="7200" b="1" u="sng" dirty="0">
                <a:effectLst>
                  <a:outerShdw blurRad="38100" dist="38100" dir="2700000" algn="tl">
                    <a:srgbClr val="000000">
                      <a:alpha val="43137"/>
                    </a:srgbClr>
                  </a:outerShdw>
                </a:effectLst>
                <a:latin typeface="Berlin Sans FB" panose="020E0602020502020306" pitchFamily="34" charset="0"/>
                <a:ea typeface="Calibri" panose="020F0502020204030204" pitchFamily="34" charset="0"/>
                <a:cs typeface="Times New Roman" panose="02020603050405020304" pitchFamily="18" charset="0"/>
              </a:rPr>
              <a:t>Other</a:t>
            </a:r>
          </a:p>
          <a:p>
            <a:pPr marL="342900" lvl="0" indent="-342900">
              <a:lnSpc>
                <a:spcPct val="107000"/>
              </a:lnSpc>
              <a:spcAft>
                <a:spcPts val="0"/>
              </a:spcAft>
              <a:buFont typeface="Symbol" panose="05050102010706020507" pitchFamily="18" charset="2"/>
              <a:buChar char=""/>
            </a:pPr>
            <a:r>
              <a:rPr lang="en-GB" sz="7200" dirty="0">
                <a:latin typeface="Berlin Sans FB" panose="020E0602020502020306" pitchFamily="34" charset="0"/>
                <a:ea typeface="Calibri" panose="020F0502020204030204" pitchFamily="34" charset="0"/>
                <a:cs typeface="Times New Roman" panose="02020603050405020304" pitchFamily="18" charset="0"/>
              </a:rPr>
              <a:t>Please inform the office of any allergies or changes in medical conditions/change of email/phone/home address.</a:t>
            </a:r>
          </a:p>
          <a:p>
            <a:pPr marL="342900" lvl="0" indent="-342900">
              <a:lnSpc>
                <a:spcPct val="107000"/>
              </a:lnSpc>
              <a:spcAft>
                <a:spcPts val="0"/>
              </a:spcAft>
              <a:buFont typeface="Symbol" panose="05050102010706020507" pitchFamily="18" charset="2"/>
              <a:buChar char=""/>
            </a:pPr>
            <a:r>
              <a:rPr lang="en-GB" sz="7200" dirty="0">
                <a:latin typeface="Berlin Sans FB" panose="020E0602020502020306" pitchFamily="34" charset="0"/>
                <a:ea typeface="Calibri" panose="020F0502020204030204" pitchFamily="34" charset="0"/>
                <a:cs typeface="Times New Roman" panose="02020603050405020304" pitchFamily="18" charset="0"/>
              </a:rPr>
              <a:t>Please try to avoid non-urgent medical appts in school hours (e.g. dentist). Hospital &amp; Medical appts – proof please.</a:t>
            </a:r>
          </a:p>
          <a:p>
            <a:pPr marL="342900" lvl="0" indent="-342900">
              <a:lnSpc>
                <a:spcPct val="107000"/>
              </a:lnSpc>
              <a:spcAft>
                <a:spcPts val="0"/>
              </a:spcAft>
              <a:buFont typeface="Symbol" panose="05050102010706020507" pitchFamily="18" charset="2"/>
              <a:buChar char=""/>
            </a:pPr>
            <a:r>
              <a:rPr lang="en-GB" sz="7200" dirty="0">
                <a:latin typeface="Berlin Sans FB" panose="020E0602020502020306" pitchFamily="34" charset="0"/>
                <a:ea typeface="Calibri" panose="020F0502020204030204" pitchFamily="34" charset="0"/>
                <a:cs typeface="Times New Roman" panose="02020603050405020304" pitchFamily="18" charset="0"/>
              </a:rPr>
              <a:t>If you need us to administer medicine, the medicine must be handed in and collected from office – the child cannot carry medicine in their bags. Forms to be filled out in the office</a:t>
            </a:r>
          </a:p>
          <a:p>
            <a:pPr marL="342900" lvl="0" indent="-342900">
              <a:lnSpc>
                <a:spcPct val="107000"/>
              </a:lnSpc>
              <a:spcAft>
                <a:spcPts val="0"/>
              </a:spcAft>
              <a:buFont typeface="Symbol" panose="05050102010706020507" pitchFamily="18" charset="2"/>
              <a:buChar char=""/>
            </a:pPr>
            <a:r>
              <a:rPr lang="en-GB" sz="7200" dirty="0">
                <a:latin typeface="Berlin Sans FB" panose="020E0602020502020306" pitchFamily="34" charset="0"/>
                <a:ea typeface="Calibri" panose="020F0502020204030204" pitchFamily="34" charset="0"/>
                <a:cs typeface="Times New Roman" panose="02020603050405020304" pitchFamily="18" charset="0"/>
              </a:rPr>
              <a:t>Gateway app / School Comms /Parent Pay – sign up for – all messages, booking clubs (Jesters/BC), consents for trips, payments etc. are through this app.</a:t>
            </a:r>
          </a:p>
          <a:p>
            <a:pPr marL="342900" lvl="0" indent="-342900">
              <a:lnSpc>
                <a:spcPct val="107000"/>
              </a:lnSpc>
              <a:spcAft>
                <a:spcPts val="0"/>
              </a:spcAft>
              <a:buFont typeface="Symbol" panose="05050102010706020507" pitchFamily="18" charset="2"/>
              <a:buChar char=""/>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8" name="TextBox 7">
            <a:extLst>
              <a:ext uri="{FF2B5EF4-FFF2-40B4-BE49-F238E27FC236}">
                <a16:creationId xmlns:a16="http://schemas.microsoft.com/office/drawing/2014/main" id="{D73D9682-6655-4B3E-833A-66D79CA59D59}"/>
              </a:ext>
            </a:extLst>
          </p:cNvPr>
          <p:cNvSpPr txBox="1"/>
          <p:nvPr/>
        </p:nvSpPr>
        <p:spPr>
          <a:xfrm>
            <a:off x="3143672" y="-70207"/>
            <a:ext cx="9649072" cy="1015663"/>
          </a:xfrm>
          <a:prstGeom prst="rect">
            <a:avLst/>
          </a:prstGeom>
          <a:noFill/>
        </p:spPr>
        <p:txBody>
          <a:bodyPr wrap="square" rtlCol="0">
            <a:spAutoFit/>
          </a:bodyPr>
          <a:lstStyle/>
          <a:p>
            <a:r>
              <a:rPr lang="en-GB" sz="6000" dirty="0">
                <a:latin typeface="Berlin Sans FB" panose="020E0602020502020306" pitchFamily="34" charset="0"/>
              </a:rPr>
              <a:t>Office Admin </a:t>
            </a:r>
          </a:p>
        </p:txBody>
      </p:sp>
    </p:spTree>
    <p:extLst>
      <p:ext uri="{BB962C8B-B14F-4D97-AF65-F5344CB8AC3E}">
        <p14:creationId xmlns:p14="http://schemas.microsoft.com/office/powerpoint/2010/main" val="1634781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6E42D2-7E82-4A75-A8E0-ECD3F008D110}"/>
              </a:ext>
            </a:extLst>
          </p:cNvPr>
          <p:cNvSpPr>
            <a:spLocks noGrp="1"/>
          </p:cNvSpPr>
          <p:nvPr>
            <p:ph idx="1"/>
          </p:nvPr>
        </p:nvSpPr>
        <p:spPr>
          <a:xfrm>
            <a:off x="1559496" y="260648"/>
            <a:ext cx="10332640" cy="4178776"/>
          </a:xfrm>
        </p:spPr>
        <p:txBody>
          <a:bodyPr>
            <a:normAutofit fontScale="25000" lnSpcReduction="20000"/>
          </a:bodyPr>
          <a:lstStyle/>
          <a:p>
            <a:pPr marL="0" lvl="0" indent="0">
              <a:lnSpc>
                <a:spcPct val="107000"/>
              </a:lnSpc>
              <a:spcAft>
                <a:spcPts val="0"/>
              </a:spcAft>
              <a:buNone/>
            </a:pPr>
            <a:r>
              <a:rPr lang="en-GB" sz="8600" b="1" u="sng" dirty="0">
                <a:latin typeface="Berlin Sans FB" panose="020E0602020502020306" pitchFamily="34" charset="0"/>
                <a:ea typeface="Calibri" panose="020F0502020204030204" pitchFamily="34" charset="0"/>
                <a:cs typeface="Times New Roman" panose="02020603050405020304" pitchFamily="18" charset="0"/>
              </a:rPr>
              <a:t>School Dinners</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8600" dirty="0">
                <a:latin typeface="Berlin Sans FB" panose="020E0602020502020306" pitchFamily="34" charset="0"/>
                <a:ea typeface="Calibri" panose="020F0502020204030204" pitchFamily="34" charset="0"/>
                <a:cs typeface="Times New Roman" panose="02020603050405020304" pitchFamily="18" charset="0"/>
              </a:rPr>
              <a:t>Dinners are through Dolce Catering, ordering is through School Grid https://app.schoolgrid.co.uk/</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8600" dirty="0">
                <a:latin typeface="Berlin Sans FB" panose="020E0602020502020306" pitchFamily="34" charset="0"/>
                <a:ea typeface="Calibri" panose="020F0502020204030204" pitchFamily="34" charset="0"/>
                <a:cs typeface="Times New Roman" panose="02020603050405020304" pitchFamily="18" charset="0"/>
              </a:rPr>
              <a:t>Your child is already set up, please see the office if you cannot order. All children can order a dinner, 3 weekly menu rotation.  Pick and choose– mix and match with packed lunch; (menu on website). </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8600" dirty="0">
                <a:latin typeface="Berlin Sans FB" panose="020E0602020502020306" pitchFamily="34" charset="0"/>
                <a:ea typeface="Calibri" panose="020F0502020204030204" pitchFamily="34" charset="0"/>
                <a:cs typeface="Times New Roman" panose="02020603050405020304" pitchFamily="18" charset="0"/>
              </a:rPr>
              <a:t>Please cancel their dinners if your child is absent. </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8600" dirty="0">
                <a:latin typeface="Berlin Sans FB" panose="020E0602020502020306" pitchFamily="34" charset="0"/>
                <a:ea typeface="Calibri" panose="020F0502020204030204" pitchFamily="34" charset="0"/>
                <a:cs typeface="Times New Roman" panose="02020603050405020304" pitchFamily="18" charset="0"/>
              </a:rPr>
              <a:t>Cut off times are; </a:t>
            </a:r>
            <a:r>
              <a:rPr lang="en-GB" sz="8600" b="1" dirty="0">
                <a:latin typeface="Berlin Sans FB" panose="020E0602020502020306" pitchFamily="34" charset="0"/>
                <a:ea typeface="Calibri" panose="020F0502020204030204" pitchFamily="34" charset="0"/>
                <a:cs typeface="Times New Roman" panose="02020603050405020304" pitchFamily="18" charset="0"/>
              </a:rPr>
              <a:t>8.55am </a:t>
            </a:r>
            <a:r>
              <a:rPr lang="en-GB" sz="8600" dirty="0">
                <a:latin typeface="Berlin Sans FB" panose="020E0602020502020306" pitchFamily="34" charset="0"/>
                <a:ea typeface="Calibri" panose="020F0502020204030204" pitchFamily="34" charset="0"/>
                <a:cs typeface="Times New Roman" panose="02020603050405020304" pitchFamily="18" charset="0"/>
              </a:rPr>
              <a:t>for the parent; 9.45am for the office.  No pre orders will probably get a jacket (not fair on the kitchen staff).</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GB" sz="8600" dirty="0">
                <a:latin typeface="Berlin Sans FB" panose="020E0602020502020306" pitchFamily="34" charset="0"/>
                <a:ea typeface="Calibri" panose="020F0502020204030204" pitchFamily="34" charset="0"/>
                <a:cs typeface="Times New Roman" panose="02020603050405020304" pitchFamily="18" charset="0"/>
              </a:rPr>
              <a:t>We would recommend to order for at least a week in advance, if not the term. </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8600" dirty="0">
                <a:latin typeface="Berlin Sans FB" panose="020E0602020502020306" pitchFamily="34" charset="0"/>
                <a:ea typeface="Calibri" panose="020F0502020204030204" pitchFamily="34" charset="0"/>
                <a:cs typeface="Times New Roman" panose="02020603050405020304" pitchFamily="18" charset="0"/>
              </a:rPr>
              <a:t>£2.82 – Nursery </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8600" dirty="0">
                <a:latin typeface="Berlin Sans FB" panose="020E0602020502020306" pitchFamily="34" charset="0"/>
                <a:ea typeface="Calibri" panose="020F0502020204030204" pitchFamily="34" charset="0"/>
                <a:cs typeface="Times New Roman" panose="02020603050405020304" pitchFamily="18" charset="0"/>
              </a:rPr>
              <a:t>FOC Rec – year 2.  (please register)</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pPr indent="457200">
              <a:lnSpc>
                <a:spcPct val="107000"/>
              </a:lnSpc>
              <a:spcAft>
                <a:spcPts val="800"/>
              </a:spcAft>
            </a:pPr>
            <a:r>
              <a:rPr lang="en-GB" sz="8600" dirty="0">
                <a:latin typeface="Berlin Sans FB" panose="020E0602020502020306" pitchFamily="34" charset="0"/>
                <a:ea typeface="Calibri" panose="020F0502020204030204" pitchFamily="34" charset="0"/>
                <a:cs typeface="Times New Roman" panose="02020603050405020304" pitchFamily="18" charset="0"/>
              </a:rPr>
              <a:t>(KS2 is £3.20) </a:t>
            </a:r>
            <a:endParaRPr lang="en-GB" sz="8600"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611135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6E42D2-7E82-4A75-A8E0-ECD3F008D110}"/>
              </a:ext>
            </a:extLst>
          </p:cNvPr>
          <p:cNvSpPr>
            <a:spLocks noGrp="1"/>
          </p:cNvSpPr>
          <p:nvPr>
            <p:ph idx="1"/>
          </p:nvPr>
        </p:nvSpPr>
        <p:spPr>
          <a:xfrm>
            <a:off x="335360" y="260648"/>
            <a:ext cx="11593288" cy="4680520"/>
          </a:xfrm>
        </p:spPr>
        <p:txBody>
          <a:bodyPr>
            <a:normAutofit fontScale="25000" lnSpcReduction="20000"/>
          </a:bodyPr>
          <a:lstStyle/>
          <a:p>
            <a:pPr lvl="0">
              <a:lnSpc>
                <a:spcPct val="107000"/>
              </a:lnSpc>
              <a:spcAft>
                <a:spcPts val="800"/>
              </a:spcAft>
            </a:pPr>
            <a:r>
              <a:rPr lang="en-GB" sz="7200" b="1"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Nursery sessions</a:t>
            </a: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 – if not full time - £18.00 per session (half day) 9-12 or 12-3 (subject to availability) </a:t>
            </a:r>
            <a:endParaRPr lang="en-GB" sz="7200" dirty="0">
              <a:solidFill>
                <a:srgbClr val="404040"/>
              </a:solidFill>
              <a:latin typeface="Calibri" panose="020F0502020204030204" pitchFamily="34" charset="0"/>
              <a:ea typeface="Calibri" panose="020F0502020204030204" pitchFamily="34" charset="0"/>
              <a:cs typeface="Times New Roman" panose="02020603050405020304" pitchFamily="18" charset="0"/>
            </a:endParaRPr>
          </a:p>
          <a:p>
            <a:pPr lvl="0">
              <a:lnSpc>
                <a:spcPct val="107000"/>
              </a:lnSpc>
              <a:spcAft>
                <a:spcPts val="800"/>
              </a:spcAft>
            </a:pP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We ask you to keep your sessions for a term, we can accommodate small changes and additional days as a one off.  </a:t>
            </a:r>
            <a:endParaRPr lang="en-GB" sz="7200" b="1" u="sng" dirty="0">
              <a:latin typeface="Berlin Sans FB" panose="020E0602020502020306" pitchFamily="34" charset="0"/>
              <a:ea typeface="Calibri" panose="020F0502020204030204" pitchFamily="34" charset="0"/>
              <a:cs typeface="Times New Roman" panose="02020603050405020304" pitchFamily="18" charset="0"/>
            </a:endParaRPr>
          </a:p>
          <a:p>
            <a:pPr indent="0">
              <a:lnSpc>
                <a:spcPct val="107000"/>
              </a:lnSpc>
              <a:spcAft>
                <a:spcPts val="800"/>
              </a:spcAft>
              <a:buNone/>
            </a:pPr>
            <a:r>
              <a:rPr lang="en-GB" sz="7200" b="1" u="sng" dirty="0">
                <a:latin typeface="Berlin Sans FB" panose="020E0602020502020306" pitchFamily="34" charset="0"/>
                <a:ea typeface="Calibri" panose="020F0502020204030204" pitchFamily="34" charset="0"/>
                <a:cs typeface="Times New Roman" panose="02020603050405020304" pitchFamily="18" charset="0"/>
              </a:rPr>
              <a:t>Breakfast club </a:t>
            </a:r>
            <a:endParaRPr lang="en-GB" sz="7200" b="1" dirty="0">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GB" sz="7200" dirty="0">
                <a:latin typeface="Berlin Sans FB" panose="020E0602020502020306" pitchFamily="34" charset="0"/>
                <a:ea typeface="Calibri" panose="020F0502020204030204" pitchFamily="34" charset="0"/>
                <a:cs typeface="Times New Roman" panose="02020603050405020304" pitchFamily="18" charset="0"/>
              </a:rPr>
              <a:t>Open from 7.45am daily (cut off midnight before) £4 or £5 (sibling discount available) Preferably be in before 8.15 if eating breakfast. </a:t>
            </a:r>
            <a:endParaRPr lang="en-GB" sz="7200" dirty="0">
              <a:latin typeface="Calibri" panose="020F0502020204030204" pitchFamily="34" charset="0"/>
              <a:ea typeface="Calibri" panose="020F0502020204030204" pitchFamily="34" charset="0"/>
              <a:cs typeface="Times New Roman" panose="02020603050405020304" pitchFamily="18" charset="0"/>
            </a:endParaRPr>
          </a:p>
          <a:p>
            <a:pPr lvl="0" indent="0">
              <a:lnSpc>
                <a:spcPct val="107000"/>
              </a:lnSpc>
              <a:spcAft>
                <a:spcPts val="800"/>
              </a:spcAft>
              <a:buNone/>
            </a:pPr>
            <a:r>
              <a:rPr lang="en-GB" sz="7200" b="1" u="sng"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Jesters (after school club)</a:t>
            </a:r>
            <a:endParaRPr lang="en-GB" sz="7200" b="1" dirty="0">
              <a:solidFill>
                <a:srgbClr val="404040"/>
              </a:solidFill>
              <a:latin typeface="Calibri" panose="020F05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GB" sz="7200" dirty="0">
                <a:latin typeface="Berlin Sans FB" panose="020E0602020502020306" pitchFamily="34" charset="0"/>
                <a:ea typeface="Calibri" panose="020F0502020204030204" pitchFamily="34" charset="0"/>
                <a:cs typeface="Times New Roman" panose="02020603050405020304" pitchFamily="18" charset="0"/>
              </a:rPr>
              <a:t>Mon-Thursday - 3.00 or 3.10 until 5.45 -one hour / two hours or 2.5 hours (cut off 3pm on the day) calculates at £5 per hour includes a snack.  Fridays only 1 hour. </a:t>
            </a:r>
            <a:endParaRPr lang="en-GB" sz="72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7200" b="1"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Milk </a:t>
            </a: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 sign up via Coolmilk.com – </a:t>
            </a:r>
            <a:r>
              <a:rPr lang="en-GB" sz="7200" b="1"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free</a:t>
            </a: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 until the week before their 5</a:t>
            </a:r>
            <a:r>
              <a:rPr lang="en-GB" sz="7200" baseline="300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th</a:t>
            </a: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 birthday (thereafter currently 36p/day).</a:t>
            </a:r>
            <a:endParaRPr lang="en-GB" sz="7200" dirty="0">
              <a:solidFill>
                <a:srgbClr val="404040"/>
              </a:solidFill>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buFont typeface="Symbol" panose="05050102010706020507" pitchFamily="18" charset="2"/>
              <a:buChar char=""/>
            </a:pPr>
            <a:r>
              <a:rPr lang="en-GB" sz="7200" b="1"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Water bottles</a:t>
            </a:r>
            <a:r>
              <a:rPr lang="en-GB" sz="7200" dirty="0">
                <a:solidFill>
                  <a:srgbClr val="404040"/>
                </a:solidFill>
                <a:latin typeface="Berlin Sans FB" panose="020E0602020502020306" pitchFamily="34" charset="0"/>
                <a:ea typeface="Calibri" panose="020F0502020204030204" pitchFamily="34" charset="0"/>
                <a:cs typeface="Times New Roman" panose="02020603050405020304" pitchFamily="18" charset="0"/>
              </a:rPr>
              <a:t> are supplied by the school when they join. Year 2 onwards, need buy one. </a:t>
            </a:r>
          </a:p>
          <a:p>
            <a:pPr marL="457200">
              <a:lnSpc>
                <a:spcPct val="107000"/>
              </a:lnSpc>
              <a:spcAft>
                <a:spcPts val="800"/>
              </a:spcAft>
            </a:pP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1342667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6E42D2-7E82-4A75-A8E0-ECD3F008D110}"/>
              </a:ext>
            </a:extLst>
          </p:cNvPr>
          <p:cNvSpPr>
            <a:spLocks noGrp="1"/>
          </p:cNvSpPr>
          <p:nvPr>
            <p:ph idx="1"/>
          </p:nvPr>
        </p:nvSpPr>
        <p:spPr>
          <a:xfrm>
            <a:off x="713656" y="116632"/>
            <a:ext cx="10764688" cy="4394800"/>
          </a:xfrm>
        </p:spPr>
        <p:txBody>
          <a:bodyPr>
            <a:normAutofit fontScale="25000" lnSpcReduction="20000"/>
          </a:bodyPr>
          <a:lstStyle/>
          <a:p>
            <a:pPr marL="0" indent="0">
              <a:lnSpc>
                <a:spcPct val="107000"/>
              </a:lnSpc>
              <a:spcAft>
                <a:spcPts val="800"/>
              </a:spcAft>
              <a:buNone/>
            </a:pPr>
            <a:r>
              <a:rPr lang="en-GB" sz="9600" b="1" u="sng" dirty="0">
                <a:latin typeface="Berlin Sans FB" panose="020E0602020502020306" pitchFamily="34" charset="0"/>
                <a:ea typeface="Calibri" panose="020F0502020204030204" pitchFamily="34" charset="0"/>
                <a:cs typeface="Times New Roman" panose="02020603050405020304" pitchFamily="18" charset="0"/>
              </a:rPr>
              <a:t>Collections</a:t>
            </a:r>
            <a:endParaRPr lang="en-GB" sz="9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0"/>
              </a:spcAft>
              <a:buFont typeface="Symbol" panose="05050102010706020507" pitchFamily="18" charset="2"/>
              <a:buChar char=""/>
            </a:pPr>
            <a:r>
              <a:rPr lang="en-GB" sz="9600" dirty="0">
                <a:latin typeface="Berlin Sans FB" panose="020E0602020502020306" pitchFamily="34" charset="0"/>
                <a:ea typeface="Calibri" panose="020F0502020204030204" pitchFamily="34" charset="0"/>
                <a:cs typeface="Times New Roman" panose="02020603050405020304" pitchFamily="18" charset="0"/>
              </a:rPr>
              <a:t>Any changes to collections – must inform the office (try to avoid busy times) 8.30-9.30 and 2.30-3.30pm. If regular - can add persons ‘authorised to collect’ so you do not have to keep calling. </a:t>
            </a:r>
            <a:endParaRPr lang="en-GB" sz="96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07000"/>
              </a:lnSpc>
              <a:spcAft>
                <a:spcPts val="800"/>
              </a:spcAft>
              <a:buFont typeface="Symbol" panose="05050102010706020507" pitchFamily="18" charset="2"/>
              <a:buChar char=""/>
            </a:pPr>
            <a:r>
              <a:rPr lang="en-GB" sz="9600" dirty="0">
                <a:latin typeface="Berlin Sans FB" panose="020E0602020502020306" pitchFamily="34" charset="0"/>
                <a:ea typeface="Calibri" panose="020F0502020204030204" pitchFamily="34" charset="0"/>
                <a:cs typeface="Times New Roman" panose="02020603050405020304" pitchFamily="18" charset="0"/>
              </a:rPr>
              <a:t>Always collect child from the office if late/medical/illness - must sign out for fire regs </a:t>
            </a:r>
            <a:endParaRPr lang="en-GB" sz="9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600" dirty="0">
                <a:latin typeface="Berlin Sans FB" panose="020E0602020502020306" pitchFamily="34" charset="0"/>
                <a:ea typeface="Calibri" panose="020F0502020204030204" pitchFamily="34" charset="0"/>
                <a:cs typeface="Times New Roman" panose="02020603050405020304" pitchFamily="18" charset="0"/>
              </a:rPr>
              <a:t>FSM – whilst free (for Reception) – may be eligible for extra funding, please see the office in confidence if you think you maybe eligible (or collect letter)</a:t>
            </a:r>
            <a:endParaRPr lang="en-GB" sz="9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9600" dirty="0">
                <a:latin typeface="Berlin Sans FB" panose="020E0602020502020306" pitchFamily="34" charset="0"/>
                <a:ea typeface="Calibri" panose="020F0502020204030204" pitchFamily="34" charset="0"/>
                <a:cs typeface="Times New Roman" panose="02020603050405020304" pitchFamily="18" charset="0"/>
              </a:rPr>
              <a:t>Pre-loved uniform and wellies, if needed/ financial difficulty – please see office (confidential). </a:t>
            </a:r>
          </a:p>
          <a:p>
            <a:pPr>
              <a:lnSpc>
                <a:spcPct val="107000"/>
              </a:lnSpc>
              <a:spcAft>
                <a:spcPts val="800"/>
              </a:spcAft>
            </a:pPr>
            <a:endParaRPr lang="en-GB" sz="7200" dirty="0">
              <a:latin typeface="Berlin Sans FB" panose="020E0602020502020306" pitchFamily="34" charset="0"/>
              <a:ea typeface="Calibri" panose="020F0502020204030204" pitchFamily="34" charset="0"/>
              <a:cs typeface="Times New Roman" panose="02020603050405020304" pitchFamily="18" charset="0"/>
            </a:endParaRPr>
          </a:p>
          <a:p>
            <a:pPr marL="0" lvl="0" indent="0" fontAlgn="t">
              <a:buSzPts val="1000"/>
              <a:buNone/>
              <a:tabLst>
                <a:tab pos="457200" algn="l"/>
              </a:tabLst>
            </a:pPr>
            <a:r>
              <a:rPr lang="en-GB" sz="8000" dirty="0">
                <a:latin typeface="Berlin Sans FB" panose="020E0602020502020306" pitchFamily="34" charset="0"/>
                <a:ea typeface="Calibri" panose="020F0502020204030204" pitchFamily="34" charset="0"/>
                <a:cs typeface="Times New Roman" panose="02020603050405020304" pitchFamily="18" charset="0"/>
              </a:rPr>
              <a:t>                </a:t>
            </a:r>
            <a:endParaRPr lang="en-GB" dirty="0">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2" name="TextBox 1">
            <a:extLst>
              <a:ext uri="{FF2B5EF4-FFF2-40B4-BE49-F238E27FC236}">
                <a16:creationId xmlns:a16="http://schemas.microsoft.com/office/drawing/2014/main" id="{D1F0C9D3-1A5E-4FB7-B90C-FA00DD1A15E7}"/>
              </a:ext>
            </a:extLst>
          </p:cNvPr>
          <p:cNvSpPr txBox="1"/>
          <p:nvPr/>
        </p:nvSpPr>
        <p:spPr>
          <a:xfrm>
            <a:off x="2135560" y="4725144"/>
            <a:ext cx="5472608" cy="1922578"/>
          </a:xfrm>
          <a:prstGeom prst="rect">
            <a:avLst/>
          </a:prstGeom>
          <a:noFill/>
        </p:spPr>
        <p:txBody>
          <a:bodyPr wrap="square" rtlCol="0">
            <a:spAutoFit/>
          </a:bodyPr>
          <a:lstStyle/>
          <a:p>
            <a:pPr marL="342900" lvl="0" indent="-342900" fontAlgn="t">
              <a:buSzPts val="1000"/>
              <a:buFont typeface="Symbol" panose="05050102010706020507" pitchFamily="18" charset="2"/>
              <a:buChar char=""/>
              <a:tabLst>
                <a:tab pos="457200" algn="l"/>
              </a:tabLst>
            </a:pPr>
            <a:r>
              <a:rPr lang="en-GB" sz="2000" dirty="0">
                <a:latin typeface="Berlin Sans FB" panose="020E0602020502020306" pitchFamily="34" charset="0"/>
                <a:ea typeface="Times New Roman" panose="02020603050405020304" pitchFamily="18" charset="0"/>
                <a:cs typeface="Calibri" panose="020F0502020204030204" pitchFamily="34" charset="0"/>
              </a:rPr>
              <a:t>Every thing available on our website (under)</a:t>
            </a:r>
            <a:endParaRPr lang="en-GB" sz="2000" dirty="0">
              <a:latin typeface="Times New Roman" panose="02020603050405020304" pitchFamily="18" charset="0"/>
              <a:ea typeface="Times New Roman" panose="02020603050405020304" pitchFamily="18" charset="0"/>
            </a:endParaRPr>
          </a:p>
          <a:p>
            <a:pPr marL="342900" lvl="0" indent="-342900" fontAlgn="t">
              <a:lnSpc>
                <a:spcPct val="107000"/>
              </a:lnSpc>
              <a:spcAft>
                <a:spcPts val="800"/>
              </a:spcAft>
              <a:buSzPts val="1000"/>
              <a:buFont typeface="Symbol" panose="05050102010706020507" pitchFamily="18" charset="2"/>
              <a:buChar char=""/>
              <a:tabLst>
                <a:tab pos="457200" algn="l"/>
              </a:tabLst>
            </a:pPr>
            <a:r>
              <a:rPr lang="en-GB" sz="2000" u="sng" cap="all" dirty="0">
                <a:solidFill>
                  <a:srgbClr val="0563C1"/>
                </a:solidFill>
                <a:latin typeface="Berlin Sans FB" panose="020E0602020502020306" pitchFamily="34" charset="0"/>
                <a:ea typeface="Times New Roman" panose="02020603050405020304" pitchFamily="18" charset="0"/>
                <a:cs typeface="Calibri" panose="020F0502020204030204" pitchFamily="34" charset="0"/>
                <a:hlinkClick r:id="rId3">
                  <a:extLst>
                    <a:ext uri="{A12FA001-AC4F-418D-AE19-62706E023703}">
                      <ahyp:hlinkClr xmlns:ahyp="http://schemas.microsoft.com/office/drawing/2018/hyperlinkcolor" val="tx"/>
                    </a:ext>
                  </a:extLst>
                </a:hlinkClick>
              </a:rPr>
              <a:t>Parents</a:t>
            </a:r>
            <a:r>
              <a:rPr lang="en-GB" sz="2000" cap="all" dirty="0">
                <a:latin typeface="Berlin Sans FB" panose="020E0602020502020306" pitchFamily="34" charset="0"/>
                <a:ea typeface="Times New Roman" panose="02020603050405020304" pitchFamily="18"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800"/>
              </a:spcAft>
              <a:buSzPts val="1000"/>
              <a:buFont typeface="Symbol" panose="05050102010706020507" pitchFamily="18" charset="2"/>
              <a:buChar char=""/>
              <a:tabLst>
                <a:tab pos="457200" algn="l"/>
              </a:tabLst>
            </a:pPr>
            <a:r>
              <a:rPr lang="en-GB" sz="2000" u="sng" cap="all" dirty="0">
                <a:solidFill>
                  <a:srgbClr val="0563C1"/>
                </a:solidFill>
                <a:latin typeface="Berlin Sans FB" panose="020E0602020502020306" pitchFamily="34" charset="0"/>
                <a:ea typeface="Times New Roman" panose="02020603050405020304" pitchFamily="18" charset="0"/>
                <a:cs typeface="Calibri" panose="020F0502020204030204" pitchFamily="34" charset="0"/>
                <a:hlinkClick r:id="rId4">
                  <a:extLst>
                    <a:ext uri="{A12FA001-AC4F-418D-AE19-62706E023703}">
                      <ahyp:hlinkClr xmlns:ahyp="http://schemas.microsoft.com/office/drawing/2018/hyperlinkcolor" val="tx"/>
                    </a:ext>
                  </a:extLst>
                </a:hlinkClick>
              </a:rPr>
              <a:t>New Intake Information</a:t>
            </a:r>
            <a:r>
              <a:rPr lang="en-GB" sz="2000" cap="all" dirty="0">
                <a:latin typeface="Berlin Sans FB" panose="020E0602020502020306" pitchFamily="34" charset="0"/>
                <a:ea typeface="Times New Roman" panose="02020603050405020304" pitchFamily="18" charset="0"/>
                <a:cs typeface="Calibri" panose="020F0502020204030204" pitchFamily="34" charset="0"/>
              </a:rPr>
              <a:t>»</a:t>
            </a:r>
            <a:endParaRPr lang="en-GB"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fontAlgn="t">
              <a:lnSpc>
                <a:spcPct val="107000"/>
              </a:lnSpc>
              <a:spcAft>
                <a:spcPts val="800"/>
              </a:spcAft>
              <a:buSzPts val="1000"/>
              <a:buFont typeface="Symbol" panose="05050102010706020507" pitchFamily="18" charset="2"/>
              <a:buChar char=""/>
              <a:tabLst>
                <a:tab pos="457200" algn="l"/>
              </a:tabLst>
            </a:pPr>
            <a:r>
              <a:rPr lang="en-GB" sz="2000" u="sng" cap="all" dirty="0">
                <a:solidFill>
                  <a:srgbClr val="0563C1"/>
                </a:solidFill>
                <a:latin typeface="Berlin Sans FB" panose="020E0602020502020306" pitchFamily="34" charset="0"/>
                <a:ea typeface="Times New Roman" panose="02020603050405020304" pitchFamily="18" charset="0"/>
                <a:cs typeface="Calibri" panose="020F0502020204030204" pitchFamily="34" charset="0"/>
                <a:hlinkClick r:id="rId5">
                  <a:extLst>
                    <a:ext uri="{A12FA001-AC4F-418D-AE19-62706E023703}">
                      <ahyp:hlinkClr xmlns:ahyp="http://schemas.microsoft.com/office/drawing/2018/hyperlinkcolor" val="tx"/>
                    </a:ext>
                  </a:extLst>
                </a:hlinkClick>
              </a:rPr>
              <a:t>Registration information - Reference Documents</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6541132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2">
            <a:extLst>
              <a:ext uri="{FF2B5EF4-FFF2-40B4-BE49-F238E27FC236}">
                <a16:creationId xmlns:a16="http://schemas.microsoft.com/office/drawing/2014/main" id="{1722E3C0-1ED2-49C1-BBDF-3E92D7452BFB}"/>
              </a:ext>
            </a:extLst>
          </p:cNvPr>
          <p:cNvSpPr txBox="1">
            <a:spLocks/>
          </p:cNvSpPr>
          <p:nvPr/>
        </p:nvSpPr>
        <p:spPr>
          <a:xfrm>
            <a:off x="1343472" y="1162736"/>
            <a:ext cx="10081120" cy="4896385"/>
          </a:xfrm>
          <a:prstGeom prst="rect">
            <a:avLst/>
          </a:prstGeom>
        </p:spPr>
        <p:txBody>
          <a:bodyPr vert="horz" lIns="91440" tIns="45720" rIns="91440" bIns="45720" rtlCol="0" anchor="t">
            <a:normAutofit/>
          </a:bodyPr>
          <a:lstStyle>
            <a:lvl1pPr marL="342900" indent="-342900" algn="l" defTabSz="914400" rtl="0" eaLnBrk="1" latinLnBrk="0" hangingPunct="1">
              <a:spcBef>
                <a:spcPct val="20000"/>
              </a:spcBef>
              <a:buClr>
                <a:schemeClr val="accent4"/>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742950" indent="-285750" algn="l" defTabSz="914400" rtl="0" eaLnBrk="1" latinLnBrk="0" hangingPunct="1">
              <a:spcBef>
                <a:spcPct val="20000"/>
              </a:spcBef>
              <a:buClr>
                <a:schemeClr val="accent4"/>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spcBef>
                <a:spcPct val="20000"/>
              </a:spcBef>
              <a:buClr>
                <a:schemeClr val="accent4"/>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spcBef>
                <a:spcPct val="20000"/>
              </a:spcBef>
              <a:buClr>
                <a:schemeClr val="accent4"/>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Clr>
                <a:srgbClr val="E28700"/>
              </a:buClr>
              <a:buFont typeface="Arial" panose="020B0604020202020204" pitchFamily="34" charset="0"/>
              <a:buNone/>
            </a:pPr>
            <a:endParaRPr lang="en-US" sz="3200" b="1" dirty="0">
              <a:latin typeface="Berlin Sans FB Demi" panose="020E0802020502020306" pitchFamily="34" charset="0"/>
              <a:cs typeface="Arial"/>
            </a:endParaRPr>
          </a:p>
          <a:p>
            <a:pPr>
              <a:buClr>
                <a:schemeClr val="accent1"/>
              </a:buClr>
            </a:pPr>
            <a:r>
              <a:rPr lang="en-US" dirty="0">
                <a:latin typeface="Berlin Sans FB" panose="020E0602020502020306" pitchFamily="34" charset="0"/>
                <a:cs typeface="Arial"/>
              </a:rPr>
              <a:t>Parents welcome meeting </a:t>
            </a:r>
          </a:p>
          <a:p>
            <a:pPr>
              <a:buClr>
                <a:schemeClr val="accent1"/>
              </a:buClr>
            </a:pPr>
            <a:r>
              <a:rPr lang="en-US" dirty="0">
                <a:latin typeface="Berlin Sans FB" panose="020E0602020502020306" pitchFamily="34" charset="0"/>
                <a:cs typeface="Arial"/>
              </a:rPr>
              <a:t>Stay and play sessions in new environment </a:t>
            </a:r>
          </a:p>
          <a:p>
            <a:pPr>
              <a:buClr>
                <a:schemeClr val="accent1"/>
              </a:buClr>
            </a:pPr>
            <a:r>
              <a:rPr lang="en-US" dirty="0">
                <a:latin typeface="Berlin Sans FB" panose="020E0602020502020306" pitchFamily="34" charset="0"/>
                <a:cs typeface="Arial"/>
              </a:rPr>
              <a:t>Opportunity to try a school lunch </a:t>
            </a:r>
          </a:p>
          <a:p>
            <a:pPr>
              <a:buClr>
                <a:schemeClr val="accent1"/>
              </a:buClr>
            </a:pPr>
            <a:r>
              <a:rPr lang="en-US" dirty="0">
                <a:latin typeface="Berlin Sans FB" panose="020E0602020502020306" pitchFamily="34" charset="0"/>
                <a:cs typeface="Arial"/>
              </a:rPr>
              <a:t>Information gathered from previous setting</a:t>
            </a:r>
          </a:p>
          <a:p>
            <a:pPr>
              <a:buClr>
                <a:schemeClr val="accent1"/>
              </a:buClr>
            </a:pPr>
            <a:r>
              <a:rPr lang="en-US" dirty="0">
                <a:latin typeface="Berlin Sans FB" panose="020E0602020502020306" pitchFamily="34" charset="0"/>
                <a:cs typeface="Arial"/>
              </a:rPr>
              <a:t>Opportunities to ask questions and share concerns during this meeting and stay and play sessions.</a:t>
            </a:r>
          </a:p>
          <a:p>
            <a:pPr>
              <a:buClr>
                <a:schemeClr val="accent1"/>
              </a:buClr>
            </a:pPr>
            <a:r>
              <a:rPr lang="en-US" dirty="0">
                <a:latin typeface="Berlin Sans FB" panose="020E0602020502020306" pitchFamily="34" charset="0"/>
                <a:cs typeface="Arial"/>
              </a:rPr>
              <a:t>All about me forms and transition forms </a:t>
            </a:r>
          </a:p>
          <a:p>
            <a:endParaRPr lang="en-US" dirty="0">
              <a:latin typeface="Arial"/>
              <a:cs typeface="Arial"/>
            </a:endParaRPr>
          </a:p>
        </p:txBody>
      </p:sp>
      <p:sp>
        <p:nvSpPr>
          <p:cNvPr id="8" name="Title 1">
            <a:extLst>
              <a:ext uri="{FF2B5EF4-FFF2-40B4-BE49-F238E27FC236}">
                <a16:creationId xmlns:a16="http://schemas.microsoft.com/office/drawing/2014/main" id="{ED58458E-DE9A-4712-8912-1C5A59F27E40}"/>
              </a:ext>
            </a:extLst>
          </p:cNvPr>
          <p:cNvSpPr>
            <a:spLocks noGrp="1"/>
          </p:cNvSpPr>
          <p:nvPr>
            <p:ph type="title"/>
          </p:nvPr>
        </p:nvSpPr>
        <p:spPr>
          <a:xfrm>
            <a:off x="410032" y="438943"/>
            <a:ext cx="11371936" cy="1505698"/>
          </a:xfrm>
        </p:spPr>
        <p:txBody>
          <a:bodyPr>
            <a:normAutofit fontScale="90000"/>
          </a:bodyPr>
          <a:lstStyle/>
          <a:p>
            <a:pPr algn="ctr"/>
            <a:r>
              <a:rPr lang="en-GB" sz="6600" dirty="0">
                <a:latin typeface="Berlin Sans FB" panose="020E0602020502020306" pitchFamily="34" charset="0"/>
              </a:rPr>
              <a:t>Getting to Know You and Your Child</a:t>
            </a:r>
          </a:p>
        </p:txBody>
      </p:sp>
    </p:spTree>
    <p:extLst>
      <p:ext uri="{BB962C8B-B14F-4D97-AF65-F5344CB8AC3E}">
        <p14:creationId xmlns:p14="http://schemas.microsoft.com/office/powerpoint/2010/main" val="21432483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87488" y="1415330"/>
            <a:ext cx="9289032" cy="3957886"/>
          </a:xfrm>
        </p:spPr>
        <p:txBody>
          <a:bodyPr>
            <a:normAutofit fontScale="92500" lnSpcReduction="20000"/>
          </a:bodyPr>
          <a:lstStyle/>
          <a:p>
            <a:r>
              <a:rPr lang="en-GB" altLang="en-US" sz="2600" dirty="0">
                <a:latin typeface="Berlin Sans FB" panose="020E0602020502020306" pitchFamily="34" charset="0"/>
              </a:rPr>
              <a:t>EYFS stands for the Early Years Foundation Stage.</a:t>
            </a:r>
          </a:p>
          <a:p>
            <a:r>
              <a:rPr lang="en-GB" altLang="en-US" sz="2600" dirty="0">
                <a:latin typeface="Berlin Sans FB" panose="020E0602020502020306" pitchFamily="34" charset="0"/>
              </a:rPr>
              <a:t>All settings working with 0-5 year olds follow the EYFS statutory framework.</a:t>
            </a:r>
          </a:p>
          <a:p>
            <a:r>
              <a:rPr lang="en-GB" altLang="en-US" sz="2600" dirty="0">
                <a:latin typeface="Berlin Sans FB" panose="020E0602020502020306" pitchFamily="34" charset="0"/>
              </a:rPr>
              <a:t>It has four over arching principles: a unique child, positive relationships, enabling environments and learning and development. </a:t>
            </a:r>
          </a:p>
          <a:p>
            <a:r>
              <a:rPr lang="en-US" altLang="en-US" sz="2600" dirty="0">
                <a:latin typeface="Berlin Sans FB" panose="020E0602020502020306" pitchFamily="34" charset="0"/>
              </a:rPr>
              <a:t>There are 7 areas of learning which are provided through a variety purposeful play, guided learning and direct teaching activities. </a:t>
            </a:r>
          </a:p>
          <a:p>
            <a:r>
              <a:rPr lang="en-GB" altLang="en-US" sz="2600" dirty="0">
                <a:latin typeface="Berlin Sans FB" panose="020E0602020502020306" pitchFamily="34" charset="0"/>
              </a:rPr>
              <a:t>All areas of learning are reflected in the classroom and in the outdoor areas. The learning environment and resources are constantly changing depending on children’s interests, their next steps in learning and the curriculum and topic. </a:t>
            </a:r>
            <a:endParaRPr lang="en-US" altLang="en-US" sz="2600" dirty="0">
              <a:latin typeface="Berlin Sans FB" panose="020E0602020502020306" pitchFamily="34" charset="0"/>
            </a:endParaRPr>
          </a:p>
          <a:p>
            <a:endParaRPr lang="en-US" dirty="0"/>
          </a:p>
        </p:txBody>
      </p:sp>
      <p:sp>
        <p:nvSpPr>
          <p:cNvPr id="4" name="Title 1"/>
          <p:cNvSpPr txBox="1">
            <a:spLocks/>
          </p:cNvSpPr>
          <p:nvPr/>
        </p:nvSpPr>
        <p:spPr>
          <a:xfrm>
            <a:off x="2711624" y="304521"/>
            <a:ext cx="9829800" cy="1082674"/>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What is the EYFS?</a:t>
            </a:r>
          </a:p>
        </p:txBody>
      </p:sp>
    </p:spTree>
    <p:extLst>
      <p:ext uri="{BB962C8B-B14F-4D97-AF65-F5344CB8AC3E}">
        <p14:creationId xmlns:p14="http://schemas.microsoft.com/office/powerpoint/2010/main" val="1588397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77FAD6B8-DF78-474E-B8A5-EF5D73FD3A44}"/>
              </a:ext>
            </a:extLst>
          </p:cNvPr>
          <p:cNvPicPr>
            <a:picLocks noGrp="1" noChangeAspect="1"/>
          </p:cNvPicPr>
          <p:nvPr>
            <p:ph idx="1"/>
          </p:nvPr>
        </p:nvPicPr>
        <p:blipFill>
          <a:blip r:embed="rId2"/>
          <a:stretch>
            <a:fillRect/>
          </a:stretch>
        </p:blipFill>
        <p:spPr>
          <a:xfrm>
            <a:off x="1631504" y="1196752"/>
            <a:ext cx="8639582" cy="3661023"/>
          </a:xfrm>
        </p:spPr>
      </p:pic>
    </p:spTree>
    <p:extLst>
      <p:ext uri="{BB962C8B-B14F-4D97-AF65-F5344CB8AC3E}">
        <p14:creationId xmlns:p14="http://schemas.microsoft.com/office/powerpoint/2010/main" val="32225585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9336" y="67610"/>
            <a:ext cx="12745416" cy="1082674"/>
          </a:xfrm>
        </p:spPr>
        <p:txBody>
          <a:bodyPr>
            <a:noAutofit/>
          </a:bodyPr>
          <a:lstStyle/>
          <a:p>
            <a:br>
              <a:rPr lang="en-GB" sz="6600" b="1" dirty="0">
                <a:latin typeface="Berlin Sans FB" panose="020E0602020502020306" pitchFamily="34" charset="0"/>
              </a:rPr>
            </a:br>
            <a:br>
              <a:rPr lang="en-GB" sz="6600" b="1" dirty="0">
                <a:latin typeface="Berlin Sans FB" panose="020E0602020502020306" pitchFamily="34" charset="0"/>
              </a:rPr>
            </a:br>
            <a:r>
              <a:rPr lang="en-GB" sz="6000" dirty="0">
                <a:latin typeface="Berlin Sans FB" panose="020E0602020502020306" pitchFamily="34" charset="0"/>
              </a:rPr>
              <a:t>Communication and Language</a:t>
            </a:r>
          </a:p>
        </p:txBody>
      </p:sp>
      <p:sp>
        <p:nvSpPr>
          <p:cNvPr id="3" name="Content Placeholder 2"/>
          <p:cNvSpPr>
            <a:spLocks noGrp="1"/>
          </p:cNvSpPr>
          <p:nvPr>
            <p:ph idx="1"/>
          </p:nvPr>
        </p:nvSpPr>
        <p:spPr>
          <a:xfrm>
            <a:off x="7824192" y="1772816"/>
            <a:ext cx="3059832" cy="2752328"/>
          </a:xfrm>
        </p:spPr>
        <p:txBody>
          <a:bodyPr>
            <a:normAutofit fontScale="92500" lnSpcReduction="10000"/>
          </a:bodyPr>
          <a:lstStyle/>
          <a:p>
            <a:r>
              <a:rPr lang="en-US" altLang="en-US" sz="2800" dirty="0">
                <a:latin typeface="Berlin Sans FB" panose="020E0602020502020306" pitchFamily="34" charset="0"/>
              </a:rPr>
              <a:t>Speaking</a:t>
            </a:r>
          </a:p>
          <a:p>
            <a:r>
              <a:rPr lang="en-US" altLang="en-US" sz="2800" dirty="0">
                <a:latin typeface="Berlin Sans FB" panose="020E0602020502020306" pitchFamily="34" charset="0"/>
              </a:rPr>
              <a:t>Listening</a:t>
            </a:r>
          </a:p>
          <a:p>
            <a:r>
              <a:rPr lang="en-US" altLang="en-US" sz="2800" dirty="0">
                <a:latin typeface="Berlin Sans FB" panose="020E0602020502020306" pitchFamily="34" charset="0"/>
              </a:rPr>
              <a:t>A rich language environment</a:t>
            </a:r>
          </a:p>
          <a:p>
            <a:r>
              <a:rPr lang="en-US" altLang="en-US" sz="2800" dirty="0">
                <a:latin typeface="Berlin Sans FB" panose="020E0602020502020306" pitchFamily="34" charset="0"/>
              </a:rPr>
              <a:t>Express themselves and their ideas</a:t>
            </a:r>
          </a:p>
          <a:p>
            <a:pPr marL="0" indent="0">
              <a:buNone/>
            </a:pPr>
            <a:endParaRPr lang="en-US" altLang="en-US" sz="2800" dirty="0">
              <a:latin typeface="Berlin Sans FB Demi" panose="020E0802020502020306" pitchFamily="34" charset="0"/>
            </a:endParaRPr>
          </a:p>
          <a:p>
            <a:endParaRPr lang="en-GB" dirty="0"/>
          </a:p>
        </p:txBody>
      </p:sp>
    </p:spTree>
    <p:extLst>
      <p:ext uri="{BB962C8B-B14F-4D97-AF65-F5344CB8AC3E}">
        <p14:creationId xmlns:p14="http://schemas.microsoft.com/office/powerpoint/2010/main" val="478777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234870" y="800708"/>
            <a:ext cx="7301290" cy="4356483"/>
          </a:xfrm>
        </p:spPr>
        <p:txBody>
          <a:bodyPr>
            <a:normAutofit fontScale="47500" lnSpcReduction="20000"/>
          </a:bodyPr>
          <a:lstStyle/>
          <a:p>
            <a:pPr>
              <a:defRPr/>
            </a:pPr>
            <a:endParaRPr lang="en-US" sz="3800" dirty="0">
              <a:latin typeface="Berlin Sans FB" panose="020E0602020502020306" pitchFamily="34" charset="0"/>
            </a:endParaRPr>
          </a:p>
          <a:p>
            <a:pPr>
              <a:defRPr/>
            </a:pPr>
            <a:r>
              <a:rPr lang="en-US" sz="3800" dirty="0">
                <a:latin typeface="Berlin Sans FB" panose="020E0602020502020306" pitchFamily="34" charset="0"/>
              </a:rPr>
              <a:t>Building confidence and independence</a:t>
            </a:r>
          </a:p>
          <a:p>
            <a:pPr>
              <a:defRPr/>
            </a:pPr>
            <a:r>
              <a:rPr lang="en-US" sz="4000" dirty="0">
                <a:latin typeface="Berlin Sans FB" panose="020E0602020502020306" pitchFamily="34" charset="0"/>
              </a:rPr>
              <a:t>Making friends</a:t>
            </a:r>
          </a:p>
          <a:p>
            <a:pPr>
              <a:defRPr/>
            </a:pPr>
            <a:r>
              <a:rPr lang="en-US" sz="4000" dirty="0">
                <a:latin typeface="Berlin Sans FB" panose="020E0602020502020306" pitchFamily="34" charset="0"/>
              </a:rPr>
              <a:t>Learning rules </a:t>
            </a:r>
          </a:p>
          <a:p>
            <a:pPr>
              <a:defRPr/>
            </a:pPr>
            <a:r>
              <a:rPr lang="en-US" sz="4000" dirty="0">
                <a:latin typeface="Berlin Sans FB" panose="020E0602020502020306" pitchFamily="34" charset="0"/>
              </a:rPr>
              <a:t>Learning daily routines</a:t>
            </a:r>
          </a:p>
          <a:p>
            <a:pPr>
              <a:defRPr/>
            </a:pPr>
            <a:r>
              <a:rPr lang="en-US" sz="4000" dirty="0">
                <a:latin typeface="Berlin Sans FB" panose="020E0602020502020306" pitchFamily="34" charset="0"/>
              </a:rPr>
              <a:t>Learning about others</a:t>
            </a:r>
          </a:p>
          <a:p>
            <a:pPr>
              <a:defRPr/>
            </a:pPr>
            <a:r>
              <a:rPr lang="en-US" sz="4000" dirty="0">
                <a:latin typeface="Berlin Sans FB" panose="020E0602020502020306" pitchFamily="34" charset="0"/>
              </a:rPr>
              <a:t>Understanding and celebrating differences	</a:t>
            </a:r>
          </a:p>
          <a:p>
            <a:pPr>
              <a:defRPr/>
            </a:pPr>
            <a:r>
              <a:rPr lang="en-US" sz="4000" dirty="0">
                <a:latin typeface="Berlin Sans FB" panose="020E0602020502020306" pitchFamily="34" charset="0"/>
              </a:rPr>
              <a:t>Understanding boundaries</a:t>
            </a:r>
          </a:p>
          <a:p>
            <a:pPr>
              <a:defRPr/>
            </a:pPr>
            <a:r>
              <a:rPr lang="en-US" sz="4000" dirty="0">
                <a:latin typeface="Berlin Sans FB" panose="020E0602020502020306" pitchFamily="34" charset="0"/>
              </a:rPr>
              <a:t>Managing feelings</a:t>
            </a:r>
          </a:p>
          <a:p>
            <a:pPr>
              <a:defRPr/>
            </a:pPr>
            <a:r>
              <a:rPr lang="en-US" sz="4000" dirty="0">
                <a:latin typeface="Berlin Sans FB" panose="020E0602020502020306" pitchFamily="34" charset="0"/>
              </a:rPr>
              <a:t>Developing positive relationships</a:t>
            </a:r>
          </a:p>
          <a:p>
            <a:endParaRPr lang="en-US" dirty="0"/>
          </a:p>
        </p:txBody>
      </p:sp>
      <p:sp>
        <p:nvSpPr>
          <p:cNvPr id="7" name="Title 1"/>
          <p:cNvSpPr txBox="1">
            <a:spLocks/>
          </p:cNvSpPr>
          <p:nvPr/>
        </p:nvSpPr>
        <p:spPr>
          <a:xfrm>
            <a:off x="234870" y="-351420"/>
            <a:ext cx="12457384" cy="1152128"/>
          </a:xfrm>
          <a:prstGeom prst="rect">
            <a:avLst/>
          </a:prstGeom>
        </p:spPr>
        <p:txBody>
          <a:bodyPr vert="horz" lIns="91440" tIns="45720" rIns="91440" bIns="45720" rtlCol="0" anchor="b">
            <a:normAutofit fontScale="75000" lnSpcReduction="2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Personal, Social and Emotional Development </a:t>
            </a:r>
          </a:p>
        </p:txBody>
      </p:sp>
    </p:spTree>
    <p:extLst>
      <p:ext uri="{BB962C8B-B14F-4D97-AF65-F5344CB8AC3E}">
        <p14:creationId xmlns:p14="http://schemas.microsoft.com/office/powerpoint/2010/main" val="14577399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991544" y="-202517"/>
            <a:ext cx="8449616" cy="1152128"/>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Physical Development </a:t>
            </a:r>
          </a:p>
        </p:txBody>
      </p:sp>
      <p:sp>
        <p:nvSpPr>
          <p:cNvPr id="2" name="AutoShape 2" descr="https://images.classdojo.com/dojofilepicker/e5125762-5337-4c0c-bc99-f8b53fa7a739/4j04nKCQ12ZZr3tTbo0t_IMG_8066.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 name="AutoShape 4" descr="https://images.classdojo.com/dojofilepicker/e5125762-5337-4c0c-bc99-f8b53fa7a739/4j04nKCQ12ZZr3tTbo0t_IMG_8066.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10" descr="https://images.classdojo.com/dojofilepicker/e5125762-5337-4c0c-bc99-f8b53fa7a739/4j04nKCQ12ZZr3tTbo0t_IMG_8066.JPG"/>
          <p:cNvSpPr>
            <a:spLocks noGrp="1" noChangeAspect="1" noChangeArrowheads="1"/>
          </p:cNvSpPr>
          <p:nvPr>
            <p:ph sz="half" idx="2"/>
          </p:nvPr>
        </p:nvSpPr>
        <p:spPr bwMode="auto">
          <a:xfrm>
            <a:off x="5663952" y="1065461"/>
            <a:ext cx="5256584" cy="516261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rmAutofit/>
          </a:bodyPr>
          <a:lstStyle/>
          <a:p>
            <a:r>
              <a:rPr lang="en-US" altLang="en-US" sz="2800" dirty="0">
                <a:latin typeface="Berlin Sans FB" panose="020E0602020502020306" pitchFamily="34" charset="0"/>
              </a:rPr>
              <a:t>Gross and fine motor skills</a:t>
            </a:r>
          </a:p>
          <a:p>
            <a:r>
              <a:rPr lang="en-US" altLang="en-US" sz="2800" dirty="0">
                <a:latin typeface="Berlin Sans FB" panose="020E0602020502020306" pitchFamily="34" charset="0"/>
              </a:rPr>
              <a:t>Busy fingers and malleable area</a:t>
            </a:r>
          </a:p>
          <a:p>
            <a:r>
              <a:rPr lang="en-US" altLang="en-US" sz="2800" dirty="0">
                <a:latin typeface="Berlin Sans FB" panose="020E0602020502020306" pitchFamily="34" charset="0"/>
              </a:rPr>
              <a:t>Mark making area</a:t>
            </a:r>
          </a:p>
          <a:p>
            <a:r>
              <a:rPr lang="en-US" altLang="en-US" sz="2800" dirty="0">
                <a:latin typeface="Berlin Sans FB" panose="020E0602020502020306" pitchFamily="34" charset="0"/>
              </a:rPr>
              <a:t>Shoes and coats</a:t>
            </a:r>
          </a:p>
          <a:p>
            <a:r>
              <a:rPr lang="en-US" altLang="en-US" sz="2800" dirty="0">
                <a:latin typeface="Berlin Sans FB" panose="020E0602020502020306" pitchFamily="34" charset="0"/>
              </a:rPr>
              <a:t>PE lessons and getting changed too (in Reception)</a:t>
            </a:r>
          </a:p>
          <a:p>
            <a:r>
              <a:rPr lang="en-US" altLang="en-US" sz="2800" dirty="0">
                <a:latin typeface="Berlin Sans FB" panose="020E0602020502020306" pitchFamily="34" charset="0"/>
              </a:rPr>
              <a:t>Making healthy choices</a:t>
            </a:r>
          </a:p>
          <a:p>
            <a:endParaRPr lang="en-US" altLang="en-US" sz="2800" dirty="0">
              <a:latin typeface="Berlin Sans FB Demi" panose="020E0802020502020306" pitchFamily="34" charset="0"/>
            </a:endParaRPr>
          </a:p>
          <a:p>
            <a:endParaRPr lang="en-GB" dirty="0"/>
          </a:p>
        </p:txBody>
      </p:sp>
    </p:spTree>
    <p:extLst>
      <p:ext uri="{BB962C8B-B14F-4D97-AF65-F5344CB8AC3E}">
        <p14:creationId xmlns:p14="http://schemas.microsoft.com/office/powerpoint/2010/main" val="14683771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310827" y="1888075"/>
            <a:ext cx="4968552" cy="4104455"/>
          </a:xfrm>
        </p:spPr>
        <p:txBody>
          <a:bodyPr>
            <a:normAutofit/>
          </a:bodyPr>
          <a:lstStyle/>
          <a:p>
            <a:r>
              <a:rPr lang="en-US" sz="2800" dirty="0">
                <a:latin typeface="Berlin Sans FB" panose="020E0602020502020306" pitchFamily="34" charset="0"/>
              </a:rPr>
              <a:t>Reading – at school and home, including library books and levelled books. </a:t>
            </a:r>
          </a:p>
          <a:p>
            <a:r>
              <a:rPr lang="en-US" sz="2800" dirty="0">
                <a:latin typeface="Berlin Sans FB" panose="020E0602020502020306" pitchFamily="34" charset="0"/>
              </a:rPr>
              <a:t>Phonics </a:t>
            </a:r>
          </a:p>
          <a:p>
            <a:r>
              <a:rPr lang="en-US" sz="2800" dirty="0">
                <a:latin typeface="Berlin Sans FB" panose="020E0602020502020306" pitchFamily="34" charset="0"/>
              </a:rPr>
              <a:t>Drawing and mark making</a:t>
            </a:r>
          </a:p>
          <a:p>
            <a:r>
              <a:rPr lang="en-US" sz="2800" dirty="0">
                <a:latin typeface="Berlin Sans FB" panose="020E0602020502020306" pitchFamily="34" charset="0"/>
              </a:rPr>
              <a:t>Writing</a:t>
            </a:r>
          </a:p>
        </p:txBody>
      </p:sp>
      <p:sp>
        <p:nvSpPr>
          <p:cNvPr id="7" name="Title 1"/>
          <p:cNvSpPr txBox="1">
            <a:spLocks/>
          </p:cNvSpPr>
          <p:nvPr/>
        </p:nvSpPr>
        <p:spPr>
          <a:xfrm>
            <a:off x="307975" y="448142"/>
            <a:ext cx="3409056" cy="1152128"/>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Literacy</a:t>
            </a:r>
            <a:r>
              <a:rPr lang="en-US" sz="6600" b="1" dirty="0">
                <a:latin typeface="Calibri" panose="020F0502020204030204" pitchFamily="34" charset="0"/>
              </a:rPr>
              <a:t> </a:t>
            </a:r>
            <a:endParaRPr lang="en-US" sz="6600" b="1" dirty="0"/>
          </a:p>
        </p:txBody>
      </p:sp>
      <p:sp>
        <p:nvSpPr>
          <p:cNvPr id="2" name="AutoShape 2" descr="https://images.classdojo.com/dojophotos/0259af9fef6c08e1322fc736/2017-11-07/aa16c33a6e979b7697afa6e23db2e84c9353255f_4ffd9b403a3d/e036112ed45b.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14444826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411790" y="111696"/>
            <a:ext cx="3748105" cy="926006"/>
          </a:xfrm>
          <a:prstGeom prst="rect">
            <a:avLst/>
          </a:prstGeom>
        </p:spPr>
        <p:txBody>
          <a:bodyPr vert="horz" lIns="91440" tIns="45720" rIns="91440" bIns="45720" rtlCol="0" anchor="b">
            <a:normAutofit fontScale="75000" lnSpcReduction="200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Mathematics</a:t>
            </a:r>
            <a:r>
              <a:rPr lang="en-US" sz="6600" b="1" dirty="0">
                <a:latin typeface="Calibri" panose="020F0502020204030204" pitchFamily="34" charset="0"/>
              </a:rPr>
              <a:t> </a:t>
            </a:r>
            <a:endParaRPr lang="en-US" sz="6600" b="1" dirty="0"/>
          </a:p>
        </p:txBody>
      </p:sp>
      <p:sp>
        <p:nvSpPr>
          <p:cNvPr id="2" name="AutoShape 2" descr="https://images.classdojo.com/dojophotos/0259af9fef6c08e1322fc736/2017-11-07/aa16c33a6e979b7697afa6e23db2e84c9353255f_4ffd9b403a3d/e036112ed45b.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3"/>
          <p:cNvSpPr>
            <a:spLocks noGrp="1" noChangeArrowheads="1"/>
          </p:cNvSpPr>
          <p:nvPr>
            <p:ph type="body" sz="half" idx="4294967295"/>
          </p:nvPr>
        </p:nvSpPr>
        <p:spPr>
          <a:xfrm>
            <a:off x="69069" y="1172098"/>
            <a:ext cx="7086600" cy="4648200"/>
          </a:xfrm>
        </p:spPr>
        <p:txBody>
          <a:bodyPr/>
          <a:lstStyle/>
          <a:p>
            <a:r>
              <a:rPr lang="en-US" altLang="en-US" sz="2400" dirty="0">
                <a:latin typeface="Berlin Sans FB" panose="020E0602020502020306" pitchFamily="34" charset="0"/>
              </a:rPr>
              <a:t>Counting</a:t>
            </a:r>
          </a:p>
          <a:p>
            <a:r>
              <a:rPr lang="en-GB" altLang="en-US" sz="2400" dirty="0">
                <a:latin typeface="Berlin Sans FB" panose="020E0602020502020306" pitchFamily="34" charset="0"/>
              </a:rPr>
              <a:t>Number recognition, value and composition</a:t>
            </a:r>
          </a:p>
          <a:p>
            <a:r>
              <a:rPr lang="en-US" altLang="en-US" sz="2400" dirty="0">
                <a:latin typeface="Berlin Sans FB" panose="020E0602020502020306" pitchFamily="34" charset="0"/>
              </a:rPr>
              <a:t>Calculation</a:t>
            </a:r>
          </a:p>
          <a:p>
            <a:r>
              <a:rPr lang="en-US" altLang="en-US" sz="2400" dirty="0">
                <a:latin typeface="Berlin Sans FB" panose="020E0602020502020306" pitchFamily="34" charset="0"/>
              </a:rPr>
              <a:t>Shape</a:t>
            </a:r>
          </a:p>
          <a:p>
            <a:r>
              <a:rPr lang="en-US" altLang="en-US" sz="2400" dirty="0">
                <a:latin typeface="Berlin Sans FB" panose="020E0602020502020306" pitchFamily="34" charset="0"/>
              </a:rPr>
              <a:t>Pattern</a:t>
            </a:r>
          </a:p>
          <a:p>
            <a:r>
              <a:rPr lang="en-US" altLang="en-US" sz="2400" dirty="0">
                <a:latin typeface="Berlin Sans FB" panose="020E0602020502020306" pitchFamily="34" charset="0"/>
              </a:rPr>
              <a:t>Practical problem solving</a:t>
            </a:r>
          </a:p>
          <a:p>
            <a:r>
              <a:rPr lang="en-US" altLang="en-US" sz="2400" dirty="0">
                <a:latin typeface="Berlin Sans FB" panose="020E0602020502020306" pitchFamily="34" charset="0"/>
              </a:rPr>
              <a:t>Measuring </a:t>
            </a:r>
          </a:p>
        </p:txBody>
      </p:sp>
    </p:spTree>
    <p:extLst>
      <p:ext uri="{BB962C8B-B14F-4D97-AF65-F5344CB8AC3E}">
        <p14:creationId xmlns:p14="http://schemas.microsoft.com/office/powerpoint/2010/main" val="11778417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413635" y="-35095"/>
            <a:ext cx="9364729" cy="1124545"/>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Understanding the World</a:t>
            </a:r>
          </a:p>
        </p:txBody>
      </p:sp>
      <p:sp>
        <p:nvSpPr>
          <p:cNvPr id="2" name="AutoShape 2" descr="https://images.classdojo.com/dojophotos/0259af9fef6c08e1322fc736/2017-11-07/aa16c33a6e979b7697afa6e23db2e84c9353255f_4ffd9b403a3d/e036112ed45b.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txBox="1">
            <a:spLocks noChangeArrowheads="1"/>
          </p:cNvSpPr>
          <p:nvPr/>
        </p:nvSpPr>
        <p:spPr bwMode="auto">
          <a:xfrm>
            <a:off x="5375920" y="1076308"/>
            <a:ext cx="6624736" cy="44403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lnSpc>
                <a:spcPct val="90000"/>
              </a:lnSpc>
            </a:pPr>
            <a:r>
              <a:rPr lang="en-US" altLang="en-US" sz="2800" dirty="0">
                <a:latin typeface="Berlin Sans FB" panose="020E0602020502020306" pitchFamily="34" charset="0"/>
              </a:rPr>
              <a:t>Exploring and investigating</a:t>
            </a:r>
          </a:p>
          <a:p>
            <a:pPr eaLnBrk="1" hangingPunct="1">
              <a:lnSpc>
                <a:spcPct val="90000"/>
              </a:lnSpc>
            </a:pPr>
            <a:r>
              <a:rPr lang="en-US" altLang="en-US" sz="2800" dirty="0">
                <a:latin typeface="Berlin Sans FB" panose="020E0602020502020306" pitchFamily="34" charset="0"/>
              </a:rPr>
              <a:t>Learning about their local community and different cultures, religions and places</a:t>
            </a:r>
          </a:p>
          <a:p>
            <a:pPr eaLnBrk="1" hangingPunct="1">
              <a:lnSpc>
                <a:spcPct val="90000"/>
              </a:lnSpc>
            </a:pPr>
            <a:r>
              <a:rPr lang="en-US" altLang="en-US" sz="2800" dirty="0">
                <a:latin typeface="Berlin Sans FB" panose="020E0602020502020306" pitchFamily="34" charset="0"/>
              </a:rPr>
              <a:t>Use their senses to explore the world around them and different life processes</a:t>
            </a:r>
          </a:p>
          <a:p>
            <a:pPr eaLnBrk="1" hangingPunct="1">
              <a:lnSpc>
                <a:spcPct val="90000"/>
              </a:lnSpc>
            </a:pPr>
            <a:r>
              <a:rPr lang="en-US" altLang="en-US" sz="2800" dirty="0">
                <a:latin typeface="Berlin Sans FB" panose="020E0602020502020306" pitchFamily="34" charset="0"/>
              </a:rPr>
              <a:t>Begin to compare the past to the present</a:t>
            </a:r>
            <a:endParaRPr lang="en-GB" altLang="en-US" sz="2800" dirty="0">
              <a:latin typeface="Berlin Sans FB" panose="020E0602020502020306" pitchFamily="34" charset="0"/>
            </a:endParaRPr>
          </a:p>
          <a:p>
            <a:pPr marL="0" indent="0" eaLnBrk="1" hangingPunct="1">
              <a:lnSpc>
                <a:spcPct val="90000"/>
              </a:lnSpc>
              <a:buNone/>
            </a:pPr>
            <a:endParaRPr lang="en-US" altLang="en-US" sz="2800" dirty="0">
              <a:latin typeface="Berlin Sans FB Demi" panose="020E0802020502020306" pitchFamily="34" charset="0"/>
            </a:endParaRPr>
          </a:p>
          <a:p>
            <a:pPr eaLnBrk="1" hangingPunct="1"/>
            <a:endParaRPr lang="en-US" altLang="en-US" sz="2800" kern="0" dirty="0">
              <a:latin typeface="Calibri" panose="020F0502020204030204" pitchFamily="34" charset="0"/>
            </a:endParaRPr>
          </a:p>
        </p:txBody>
      </p:sp>
      <p:sp>
        <p:nvSpPr>
          <p:cNvPr id="10" name="AutoShape 2" descr="https://images.classdojo.com/dojofilepicker/548dd6cc-7404-48eb-a184-e9de742376b4/AMxEIpCQeCiZJPnbcNpx_DSCN3253.JPG"/>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366996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439379" y="-146054"/>
            <a:ext cx="9364729" cy="1124545"/>
          </a:xfrm>
          <a:prstGeom prst="rect">
            <a:avLst/>
          </a:prstGeom>
        </p:spPr>
        <p:txBody>
          <a:bodyPr vert="horz" lIns="91440" tIns="45720" rIns="91440" bIns="45720" rtlCol="0" anchor="b">
            <a:normAutofit fontScale="97500"/>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US" sz="6600" dirty="0">
                <a:latin typeface="Berlin Sans FB" panose="020E0602020502020306" pitchFamily="34" charset="0"/>
              </a:rPr>
              <a:t>Expressive Arts and Design </a:t>
            </a:r>
          </a:p>
        </p:txBody>
      </p:sp>
      <p:sp>
        <p:nvSpPr>
          <p:cNvPr id="2" name="AutoShape 2" descr="https://images.classdojo.com/dojophotos/0259af9fef6c08e1322fc736/2017-11-07/aa16c33a6e979b7697afa6e23db2e84c9353255f_4ffd9b403a3d/e036112ed45b.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Rectangle 7"/>
          <p:cNvSpPr txBox="1">
            <a:spLocks noChangeArrowheads="1"/>
          </p:cNvSpPr>
          <p:nvPr/>
        </p:nvSpPr>
        <p:spPr bwMode="auto">
          <a:xfrm>
            <a:off x="7763702" y="1124744"/>
            <a:ext cx="3842313" cy="3719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a:lstStyle>
          <a:p>
            <a:pPr eaLnBrk="1" hangingPunct="1"/>
            <a:r>
              <a:rPr lang="en-US" altLang="en-US" sz="2800" kern="0" dirty="0">
                <a:latin typeface="Berlin Sans FB" panose="020E0602020502020306" pitchFamily="34" charset="0"/>
              </a:rPr>
              <a:t>Story</a:t>
            </a:r>
          </a:p>
          <a:p>
            <a:pPr eaLnBrk="1" hangingPunct="1"/>
            <a:r>
              <a:rPr lang="en-US" altLang="en-US" sz="2800" kern="0" dirty="0">
                <a:latin typeface="Berlin Sans FB" panose="020E0602020502020306" pitchFamily="34" charset="0"/>
              </a:rPr>
              <a:t>Role play</a:t>
            </a:r>
          </a:p>
          <a:p>
            <a:pPr eaLnBrk="1" hangingPunct="1"/>
            <a:r>
              <a:rPr lang="en-US" altLang="en-US" sz="2800" kern="0" dirty="0">
                <a:latin typeface="Berlin Sans FB" panose="020E0602020502020306" pitchFamily="34" charset="0"/>
              </a:rPr>
              <a:t>Imagination</a:t>
            </a:r>
          </a:p>
          <a:p>
            <a:pPr eaLnBrk="1" hangingPunct="1"/>
            <a:r>
              <a:rPr lang="en-US" altLang="en-US" sz="2800" kern="0" dirty="0">
                <a:latin typeface="Berlin Sans FB" panose="020E0602020502020306" pitchFamily="34" charset="0"/>
              </a:rPr>
              <a:t>Art</a:t>
            </a:r>
          </a:p>
          <a:p>
            <a:pPr eaLnBrk="1" hangingPunct="1"/>
            <a:r>
              <a:rPr lang="en-US" altLang="en-US" sz="2800" kern="0" dirty="0">
                <a:latin typeface="Berlin Sans FB" panose="020E0602020502020306" pitchFamily="34" charset="0"/>
              </a:rPr>
              <a:t>Painting</a:t>
            </a:r>
          </a:p>
          <a:p>
            <a:pPr eaLnBrk="1" hangingPunct="1"/>
            <a:r>
              <a:rPr lang="en-US" altLang="en-US" sz="2800" kern="0" dirty="0">
                <a:latin typeface="Berlin Sans FB" panose="020E0602020502020306" pitchFamily="34" charset="0"/>
              </a:rPr>
              <a:t>Drawing</a:t>
            </a:r>
          </a:p>
          <a:p>
            <a:pPr eaLnBrk="1" hangingPunct="1"/>
            <a:r>
              <a:rPr lang="en-US" altLang="en-US" sz="2800" kern="0" dirty="0">
                <a:latin typeface="Berlin Sans FB" panose="020E0602020502020306" pitchFamily="34" charset="0"/>
              </a:rPr>
              <a:t>Dance</a:t>
            </a:r>
          </a:p>
          <a:p>
            <a:pPr eaLnBrk="1" hangingPunct="1"/>
            <a:r>
              <a:rPr lang="en-US" altLang="en-US" sz="2800" kern="0" dirty="0">
                <a:latin typeface="Berlin Sans FB" panose="020E0602020502020306" pitchFamily="34" charset="0"/>
              </a:rPr>
              <a:t>Music</a:t>
            </a:r>
          </a:p>
          <a:p>
            <a:pPr eaLnBrk="1" hangingPunct="1"/>
            <a:r>
              <a:rPr lang="en-US" altLang="en-US" sz="2800" kern="0" dirty="0">
                <a:latin typeface="Berlin Sans FB" panose="020E0602020502020306" pitchFamily="34" charset="0"/>
              </a:rPr>
              <a:t>Singing</a:t>
            </a:r>
          </a:p>
          <a:p>
            <a:pPr eaLnBrk="1" hangingPunct="1"/>
            <a:endParaRPr lang="en-US" altLang="en-US" sz="2800" kern="0" dirty="0">
              <a:latin typeface="Berlin Sans FB Demi" panose="020E0802020502020306" pitchFamily="34" charset="0"/>
            </a:endParaRPr>
          </a:p>
        </p:txBody>
      </p:sp>
    </p:spTree>
    <p:extLst>
      <p:ext uri="{BB962C8B-B14F-4D97-AF65-F5344CB8AC3E}">
        <p14:creationId xmlns:p14="http://schemas.microsoft.com/office/powerpoint/2010/main" val="5828973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A969DE8-F332-4646-8936-CFC3992F5299}"/>
              </a:ext>
            </a:extLst>
          </p:cNvPr>
          <p:cNvSpPr>
            <a:spLocks noGrp="1"/>
          </p:cNvSpPr>
          <p:nvPr>
            <p:ph idx="1"/>
          </p:nvPr>
        </p:nvSpPr>
        <p:spPr>
          <a:xfrm>
            <a:off x="1524000" y="1096963"/>
            <a:ext cx="9144000" cy="4664074"/>
          </a:xfrm>
        </p:spPr>
        <p:txBody>
          <a:bodyPr>
            <a:normAutofit lnSpcReduction="10000"/>
          </a:bodyPr>
          <a:lstStyle/>
          <a:p>
            <a:r>
              <a:rPr lang="en-GB" sz="2400" dirty="0">
                <a:solidFill>
                  <a:srgbClr val="000000"/>
                </a:solidFill>
                <a:latin typeface="Berlin Sans FB" panose="020E0602020502020306" pitchFamily="34" charset="0"/>
              </a:rPr>
              <a:t>9.00am - Busy fingers and registration</a:t>
            </a:r>
          </a:p>
          <a:p>
            <a:r>
              <a:rPr lang="en-GB" sz="2400" dirty="0">
                <a:solidFill>
                  <a:srgbClr val="000000"/>
                </a:solidFill>
                <a:latin typeface="Berlin Sans FB" panose="020E0602020502020306" pitchFamily="34" charset="0"/>
              </a:rPr>
              <a:t>9.15am-9.30am - phonics</a:t>
            </a:r>
          </a:p>
          <a:p>
            <a:r>
              <a:rPr lang="en-GB" sz="2400" dirty="0">
                <a:solidFill>
                  <a:srgbClr val="000000"/>
                </a:solidFill>
                <a:latin typeface="Berlin Sans FB" panose="020E0602020502020306" pitchFamily="34" charset="0"/>
              </a:rPr>
              <a:t>9.30am–11.10am – snack and play and learn </a:t>
            </a:r>
          </a:p>
          <a:p>
            <a:r>
              <a:rPr lang="en-GB" sz="2400" dirty="0">
                <a:solidFill>
                  <a:srgbClr val="000000"/>
                </a:solidFill>
                <a:latin typeface="Berlin Sans FB" panose="020E0602020502020306" pitchFamily="34" charset="0"/>
              </a:rPr>
              <a:t>11.10am-12 noon – adult lead learning activities</a:t>
            </a:r>
          </a:p>
          <a:p>
            <a:r>
              <a:rPr lang="en-GB" sz="2400" dirty="0">
                <a:solidFill>
                  <a:srgbClr val="000000"/>
                </a:solidFill>
                <a:latin typeface="Berlin Sans FB" panose="020E0602020502020306" pitchFamily="34" charset="0"/>
              </a:rPr>
              <a:t>12 noon-1.15pm - lunch time and play</a:t>
            </a:r>
          </a:p>
          <a:p>
            <a:r>
              <a:rPr lang="en-GB" sz="2400" dirty="0">
                <a:solidFill>
                  <a:srgbClr val="000000"/>
                </a:solidFill>
                <a:latin typeface="Berlin Sans FB" panose="020E0602020502020306" pitchFamily="34" charset="0"/>
              </a:rPr>
              <a:t>1.15pm–1.30pm – worship time</a:t>
            </a:r>
          </a:p>
          <a:p>
            <a:r>
              <a:rPr lang="en-GB" sz="2400" dirty="0">
                <a:solidFill>
                  <a:srgbClr val="000000"/>
                </a:solidFill>
                <a:latin typeface="Berlin Sans FB" panose="020E0602020502020306" pitchFamily="34" charset="0"/>
              </a:rPr>
              <a:t>1.30pm–2.00pm – adult led learning activities</a:t>
            </a:r>
          </a:p>
          <a:p>
            <a:r>
              <a:rPr lang="en-GB" sz="2400" dirty="0">
                <a:solidFill>
                  <a:srgbClr val="000000"/>
                </a:solidFill>
                <a:latin typeface="Berlin Sans FB" panose="020E0602020502020306" pitchFamily="34" charset="0"/>
              </a:rPr>
              <a:t>2.00pm-2.45pm – play and learn</a:t>
            </a:r>
          </a:p>
          <a:p>
            <a:r>
              <a:rPr lang="en-GB" sz="2400" dirty="0">
                <a:solidFill>
                  <a:srgbClr val="000000"/>
                </a:solidFill>
                <a:latin typeface="Berlin Sans FB" panose="020E0602020502020306" pitchFamily="34" charset="0"/>
              </a:rPr>
              <a:t>2.45pm-3.00pm - story time, singing and handover</a:t>
            </a:r>
          </a:p>
          <a:p>
            <a:endParaRPr lang="en-GB" dirty="0"/>
          </a:p>
        </p:txBody>
      </p:sp>
      <p:sp>
        <p:nvSpPr>
          <p:cNvPr id="4" name="Rectangle 3">
            <a:extLst>
              <a:ext uri="{FF2B5EF4-FFF2-40B4-BE49-F238E27FC236}">
                <a16:creationId xmlns:a16="http://schemas.microsoft.com/office/drawing/2014/main" id="{C68A7976-7353-4744-A656-F7E7F19D46D9}"/>
              </a:ext>
            </a:extLst>
          </p:cNvPr>
          <p:cNvSpPr/>
          <p:nvPr/>
        </p:nvSpPr>
        <p:spPr>
          <a:xfrm>
            <a:off x="1499984" y="-35768"/>
            <a:ext cx="10226352" cy="1015663"/>
          </a:xfrm>
          <a:prstGeom prst="rect">
            <a:avLst/>
          </a:prstGeom>
        </p:spPr>
        <p:txBody>
          <a:bodyPr wrap="square">
            <a:spAutoFit/>
          </a:bodyPr>
          <a:lstStyle/>
          <a:p>
            <a:r>
              <a:rPr lang="en-GB" sz="6000" dirty="0">
                <a:latin typeface="Berlin Sans FB" panose="020E0602020502020306" pitchFamily="34" charset="0"/>
              </a:rPr>
              <a:t>A Typical Day in Nursery </a:t>
            </a:r>
          </a:p>
        </p:txBody>
      </p:sp>
    </p:spTree>
    <p:extLst>
      <p:ext uri="{BB962C8B-B14F-4D97-AF65-F5344CB8AC3E}">
        <p14:creationId xmlns:p14="http://schemas.microsoft.com/office/powerpoint/2010/main" val="1044507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440" y="0"/>
            <a:ext cx="10874424" cy="1263674"/>
          </a:xfrm>
        </p:spPr>
        <p:txBody>
          <a:bodyPr>
            <a:noAutofit/>
          </a:bodyPr>
          <a:lstStyle/>
          <a:p>
            <a:r>
              <a:rPr lang="en-GB" sz="6000" dirty="0">
                <a:latin typeface="Berlin Sans FB" panose="020E0602020502020306" pitchFamily="34" charset="0"/>
              </a:rPr>
              <a:t>A Typical Day in Reception  </a:t>
            </a:r>
          </a:p>
        </p:txBody>
      </p:sp>
      <p:sp>
        <p:nvSpPr>
          <p:cNvPr id="3" name="Content Placeholder 2"/>
          <p:cNvSpPr>
            <a:spLocks noGrp="1"/>
          </p:cNvSpPr>
          <p:nvPr>
            <p:ph idx="1"/>
          </p:nvPr>
        </p:nvSpPr>
        <p:spPr>
          <a:xfrm>
            <a:off x="1847528" y="1263674"/>
            <a:ext cx="9649072" cy="5229200"/>
          </a:xfrm>
        </p:spPr>
        <p:txBody>
          <a:bodyPr>
            <a:normAutofit lnSpcReduction="10000"/>
          </a:bodyPr>
          <a:lstStyle/>
          <a:p>
            <a:r>
              <a:rPr lang="en-GB" sz="2400" dirty="0">
                <a:solidFill>
                  <a:srgbClr val="000000"/>
                </a:solidFill>
                <a:latin typeface="Berlin Sans FB" panose="020E0602020502020306" pitchFamily="34" charset="0"/>
              </a:rPr>
              <a:t>8.45am - busy fingers and registration</a:t>
            </a:r>
          </a:p>
          <a:p>
            <a:pPr lvl="0"/>
            <a:r>
              <a:rPr lang="en-GB" sz="2400" dirty="0">
                <a:solidFill>
                  <a:srgbClr val="000000"/>
                </a:solidFill>
                <a:latin typeface="Berlin Sans FB" panose="020E0602020502020306" pitchFamily="34" charset="0"/>
              </a:rPr>
              <a:t>9.00am- 10.00am - phonics, adult led learning activities </a:t>
            </a:r>
          </a:p>
          <a:p>
            <a:r>
              <a:rPr lang="en-GB" sz="2400" dirty="0">
                <a:solidFill>
                  <a:srgbClr val="000000"/>
                </a:solidFill>
                <a:latin typeface="Berlin Sans FB" panose="020E0602020502020306" pitchFamily="34" charset="0"/>
              </a:rPr>
              <a:t>10.00am-10.15am – snack time</a:t>
            </a:r>
          </a:p>
          <a:p>
            <a:r>
              <a:rPr lang="en-GB" sz="2400" dirty="0">
                <a:solidFill>
                  <a:srgbClr val="000000"/>
                </a:solidFill>
                <a:latin typeface="Berlin Sans FB" panose="020E0602020502020306" pitchFamily="34" charset="0"/>
              </a:rPr>
              <a:t>10.15am-11.00am – play and learn</a:t>
            </a:r>
          </a:p>
          <a:p>
            <a:r>
              <a:rPr lang="en-GB" sz="2400" dirty="0">
                <a:solidFill>
                  <a:srgbClr val="000000"/>
                </a:solidFill>
                <a:latin typeface="Berlin Sans FB" panose="020E0602020502020306" pitchFamily="34" charset="0"/>
              </a:rPr>
              <a:t>11.00am-11.20am – assembly/collective worship </a:t>
            </a:r>
          </a:p>
          <a:p>
            <a:r>
              <a:rPr lang="en-GB" sz="2400" dirty="0">
                <a:solidFill>
                  <a:srgbClr val="000000"/>
                </a:solidFill>
                <a:latin typeface="Berlin Sans FB" panose="020E0602020502020306" pitchFamily="34" charset="0"/>
              </a:rPr>
              <a:t>11.20am-12.10pm – maths, adult led learning activities, story time </a:t>
            </a:r>
          </a:p>
          <a:p>
            <a:r>
              <a:rPr lang="en-GB" sz="2400" dirty="0">
                <a:solidFill>
                  <a:srgbClr val="000000"/>
                </a:solidFill>
                <a:latin typeface="Berlin Sans FB" panose="020E0602020502020306" pitchFamily="34" charset="0"/>
              </a:rPr>
              <a:t>12.10pm-1.15pm - lunch time and play</a:t>
            </a:r>
          </a:p>
          <a:p>
            <a:r>
              <a:rPr lang="en-GB" sz="2400" dirty="0">
                <a:solidFill>
                  <a:srgbClr val="000000"/>
                </a:solidFill>
                <a:latin typeface="Berlin Sans FB" panose="020E0602020502020306" pitchFamily="34" charset="0"/>
              </a:rPr>
              <a:t>1.15pm-2.00pm - adult led learning activities</a:t>
            </a:r>
          </a:p>
          <a:p>
            <a:r>
              <a:rPr lang="en-GB" sz="2400" dirty="0">
                <a:solidFill>
                  <a:srgbClr val="000000"/>
                </a:solidFill>
                <a:latin typeface="Berlin Sans FB" panose="020E0602020502020306" pitchFamily="34" charset="0"/>
              </a:rPr>
              <a:t>2.00pm–2.45pm – play and learn</a:t>
            </a:r>
          </a:p>
          <a:p>
            <a:r>
              <a:rPr lang="en-GB" sz="2400" dirty="0">
                <a:solidFill>
                  <a:srgbClr val="000000"/>
                </a:solidFill>
                <a:latin typeface="Berlin Sans FB" panose="020E0602020502020306" pitchFamily="34" charset="0"/>
              </a:rPr>
              <a:t>2.45pm-3.10pm - story time, singing and handover</a:t>
            </a:r>
          </a:p>
          <a:p>
            <a:pPr marL="0" indent="0">
              <a:buNone/>
            </a:pPr>
            <a:endParaRPr lang="en-GB" b="1" dirty="0"/>
          </a:p>
        </p:txBody>
      </p:sp>
    </p:spTree>
    <p:extLst>
      <p:ext uri="{BB962C8B-B14F-4D97-AF65-F5344CB8AC3E}">
        <p14:creationId xmlns:p14="http://schemas.microsoft.com/office/powerpoint/2010/main" val="960077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71464" y="404664"/>
            <a:ext cx="9829800" cy="937051"/>
          </a:xfrm>
        </p:spPr>
        <p:txBody>
          <a:bodyPr>
            <a:normAutofit fontScale="90000"/>
          </a:bodyPr>
          <a:lstStyle/>
          <a:p>
            <a:r>
              <a:rPr lang="en-GB" sz="6600" dirty="0">
                <a:latin typeface="Berlin Sans FB" panose="020E0602020502020306" pitchFamily="34" charset="0"/>
              </a:rPr>
              <a:t>We love outdoor learning!</a:t>
            </a:r>
          </a:p>
        </p:txBody>
      </p:sp>
      <p:sp>
        <p:nvSpPr>
          <p:cNvPr id="10" name="TextBox 9">
            <a:extLst>
              <a:ext uri="{FF2B5EF4-FFF2-40B4-BE49-F238E27FC236}">
                <a16:creationId xmlns:a16="http://schemas.microsoft.com/office/drawing/2014/main" id="{82597C46-0D24-408C-B351-B42B1AE8BC35}"/>
              </a:ext>
            </a:extLst>
          </p:cNvPr>
          <p:cNvSpPr txBox="1"/>
          <p:nvPr/>
        </p:nvSpPr>
        <p:spPr>
          <a:xfrm>
            <a:off x="1581857" y="1455145"/>
            <a:ext cx="8279352" cy="1477328"/>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Berlin Sans FB" panose="020E0602020502020306" pitchFamily="34" charset="0"/>
              </a:rPr>
              <a:t>Named wellies if possible though we do have some spare.</a:t>
            </a:r>
          </a:p>
          <a:p>
            <a:pPr marL="285750" indent="-285750">
              <a:buFont typeface="Arial" panose="020B0604020202020204" pitchFamily="34" charset="0"/>
              <a:buChar char="•"/>
            </a:pPr>
            <a:r>
              <a:rPr lang="en-GB" sz="2400" dirty="0">
                <a:latin typeface="Berlin Sans FB" panose="020E0602020502020306" pitchFamily="34" charset="0"/>
              </a:rPr>
              <a:t>Suitable coat for our changeable weather.</a:t>
            </a:r>
          </a:p>
          <a:p>
            <a:pPr marL="285750" indent="-285750">
              <a:buFont typeface="Arial" panose="020B0604020202020204" pitchFamily="34" charset="0"/>
              <a:buChar char="•"/>
            </a:pPr>
            <a:r>
              <a:rPr lang="en-GB" sz="2400" dirty="0">
                <a:latin typeface="Berlin Sans FB" panose="020E0602020502020306" pitchFamily="34" charset="0"/>
              </a:rPr>
              <a:t>Mess!</a:t>
            </a:r>
          </a:p>
          <a:p>
            <a:pPr marL="285750" indent="-285750">
              <a:buFont typeface="Arial" panose="020B0604020202020204" pitchFamily="34" charset="0"/>
              <a:buChar char="•"/>
            </a:pPr>
            <a:endParaRPr lang="en-GB" dirty="0"/>
          </a:p>
        </p:txBody>
      </p:sp>
    </p:spTree>
    <p:extLst>
      <p:ext uri="{BB962C8B-B14F-4D97-AF65-F5344CB8AC3E}">
        <p14:creationId xmlns:p14="http://schemas.microsoft.com/office/powerpoint/2010/main" val="42316661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35360" y="79351"/>
            <a:ext cx="9829800" cy="1082674"/>
          </a:xfrm>
        </p:spPr>
        <p:txBody>
          <a:bodyPr>
            <a:normAutofit/>
          </a:bodyPr>
          <a:lstStyle/>
          <a:p>
            <a:r>
              <a:rPr lang="en-US" sz="6600" dirty="0">
                <a:latin typeface="Berlin Sans FB" panose="020E0602020502020306" pitchFamily="34" charset="0"/>
              </a:rPr>
              <a:t>Buddies</a:t>
            </a:r>
            <a:r>
              <a:rPr lang="en-US" sz="6600" dirty="0">
                <a:latin typeface="Calibri" panose="020F0502020204030204" pitchFamily="34" charset="0"/>
              </a:rPr>
              <a:t> </a:t>
            </a:r>
          </a:p>
        </p:txBody>
      </p:sp>
      <p:sp>
        <p:nvSpPr>
          <p:cNvPr id="3" name="Text Placeholder 2"/>
          <p:cNvSpPr>
            <a:spLocks noGrp="1"/>
          </p:cNvSpPr>
          <p:nvPr>
            <p:ph type="body" sz="half" idx="2"/>
          </p:nvPr>
        </p:nvSpPr>
        <p:spPr>
          <a:xfrm>
            <a:off x="6512104" y="915822"/>
            <a:ext cx="5688632" cy="4698984"/>
          </a:xfrm>
        </p:spPr>
        <p:txBody>
          <a:bodyPr>
            <a:normAutofit/>
          </a:bodyPr>
          <a:lstStyle/>
          <a:p>
            <a:r>
              <a:rPr lang="en-US" sz="2400" dirty="0">
                <a:latin typeface="Berlin Sans FB" panose="020E0602020502020306" pitchFamily="34" charset="0"/>
              </a:rPr>
              <a:t>Reception children will be assigned a year 6 buddy. </a:t>
            </a:r>
          </a:p>
          <a:p>
            <a:endParaRPr lang="en-US" sz="2400" dirty="0">
              <a:latin typeface="Berlin Sans FB" panose="020E0602020502020306" pitchFamily="34" charset="0"/>
            </a:endParaRPr>
          </a:p>
          <a:p>
            <a:r>
              <a:rPr lang="en-GB" sz="2400" dirty="0">
                <a:latin typeface="Berlin Sans FB" panose="020E0602020502020306" pitchFamily="34" charset="0"/>
              </a:rPr>
              <a:t>The aim of the buddies is to ensure that all children can enjoy their break and lunch times knowing that there will always be people on hand to play with. </a:t>
            </a:r>
          </a:p>
          <a:p>
            <a:endParaRPr lang="en-GB" sz="2400" dirty="0">
              <a:latin typeface="Berlin Sans FB" panose="020E0602020502020306" pitchFamily="34" charset="0"/>
            </a:endParaRPr>
          </a:p>
          <a:p>
            <a:r>
              <a:rPr lang="en-GB" sz="2400" dirty="0">
                <a:latin typeface="Berlin Sans FB" panose="020E0602020502020306" pitchFamily="34" charset="0"/>
              </a:rPr>
              <a:t>Buddies come and work with Reception children throughout the course of the year.</a:t>
            </a:r>
            <a:endParaRPr lang="en-US" sz="2400" dirty="0">
              <a:latin typeface="Berlin Sans FB" panose="020E0602020502020306" pitchFamily="34" charset="0"/>
            </a:endParaRPr>
          </a:p>
        </p:txBody>
      </p:sp>
      <p:sp>
        <p:nvSpPr>
          <p:cNvPr id="5" name="Picture Placeholder 4">
            <a:extLst>
              <a:ext uri="{FF2B5EF4-FFF2-40B4-BE49-F238E27FC236}">
                <a16:creationId xmlns:a16="http://schemas.microsoft.com/office/drawing/2014/main" id="{D4109815-B2B4-4B94-B0DC-E1D3930F2DC6}"/>
              </a:ext>
            </a:extLst>
          </p:cNvPr>
          <p:cNvSpPr>
            <a:spLocks noGrp="1"/>
          </p:cNvSpPr>
          <p:nvPr>
            <p:ph type="pic" idx="1"/>
          </p:nvPr>
        </p:nvSpPr>
        <p:spPr/>
      </p:sp>
    </p:spTree>
    <p:extLst>
      <p:ext uri="{BB962C8B-B14F-4D97-AF65-F5344CB8AC3E}">
        <p14:creationId xmlns:p14="http://schemas.microsoft.com/office/powerpoint/2010/main" val="3088577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616" y="332656"/>
            <a:ext cx="9829800" cy="1082674"/>
          </a:xfrm>
        </p:spPr>
        <p:txBody>
          <a:bodyPr>
            <a:normAutofit/>
          </a:bodyPr>
          <a:lstStyle/>
          <a:p>
            <a:r>
              <a:rPr lang="en-GB" sz="6600" dirty="0">
                <a:latin typeface="Berlin Sans FB" panose="020E0602020502020306" pitchFamily="34" charset="0"/>
              </a:rPr>
              <a:t>Learning Journeys</a:t>
            </a:r>
          </a:p>
        </p:txBody>
      </p:sp>
      <p:sp>
        <p:nvSpPr>
          <p:cNvPr id="3" name="Content Placeholder 2"/>
          <p:cNvSpPr>
            <a:spLocks noGrp="1"/>
          </p:cNvSpPr>
          <p:nvPr>
            <p:ph idx="1"/>
          </p:nvPr>
        </p:nvSpPr>
        <p:spPr>
          <a:xfrm>
            <a:off x="1487488" y="1415330"/>
            <a:ext cx="9468544" cy="3888190"/>
          </a:xfrm>
        </p:spPr>
        <p:txBody>
          <a:bodyPr>
            <a:normAutofit/>
          </a:bodyPr>
          <a:lstStyle/>
          <a:p>
            <a:r>
              <a:rPr lang="en-GB" sz="2400" dirty="0">
                <a:solidFill>
                  <a:srgbClr val="333333"/>
                </a:solidFill>
                <a:latin typeface="Berlin Sans FB" panose="020E0602020502020306" pitchFamily="34" charset="0"/>
              </a:rPr>
              <a:t>A Learning Journey is a collection of evidence celebrating a child's progression and development through the EYFS. Throughout their time in Nursery and Reception observations, photos and work samples are collated by practitioners and documented into their book. </a:t>
            </a:r>
          </a:p>
          <a:p>
            <a:r>
              <a:rPr lang="en-GB" sz="2400" dirty="0">
                <a:solidFill>
                  <a:srgbClr val="333333"/>
                </a:solidFill>
                <a:latin typeface="Berlin Sans FB" panose="020E0602020502020306" pitchFamily="34" charset="0"/>
              </a:rPr>
              <a:t>Contribute to your child’s Learning Journey by sending in photos and comments about learning at home on dojo or on paper.</a:t>
            </a:r>
          </a:p>
          <a:p>
            <a:r>
              <a:rPr lang="en-GB" sz="2400" dirty="0">
                <a:solidFill>
                  <a:srgbClr val="333333"/>
                </a:solidFill>
                <a:latin typeface="Berlin Sans FB" panose="020E0602020502020306" pitchFamily="34" charset="0"/>
              </a:rPr>
              <a:t>Parents/carers will be given opportunities to view their child’s learning journey at parent’s evenings and you will then receive it at the end of Nursery and Reception. </a:t>
            </a:r>
          </a:p>
          <a:p>
            <a:pPr marL="0" indent="0">
              <a:buNone/>
            </a:pPr>
            <a:endParaRPr lang="en-GB" dirty="0">
              <a:solidFill>
                <a:srgbClr val="333333"/>
              </a:solidFill>
              <a:latin typeface="Calibri" panose="020F0502020204030204" pitchFamily="34" charset="0"/>
            </a:endParaRPr>
          </a:p>
        </p:txBody>
      </p:sp>
    </p:spTree>
    <p:extLst>
      <p:ext uri="{BB962C8B-B14F-4D97-AF65-F5344CB8AC3E}">
        <p14:creationId xmlns:p14="http://schemas.microsoft.com/office/powerpoint/2010/main" val="10783680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100" y="-219983"/>
            <a:ext cx="9829800" cy="1082674"/>
          </a:xfrm>
        </p:spPr>
        <p:txBody>
          <a:bodyPr>
            <a:normAutofit/>
          </a:bodyPr>
          <a:lstStyle/>
          <a:p>
            <a:pPr algn="ctr"/>
            <a:r>
              <a:rPr lang="en-US" sz="6600" dirty="0">
                <a:latin typeface="Berlin Sans FB" panose="020E0602020502020306" pitchFamily="34" charset="0"/>
              </a:rPr>
              <a:t>Dojo</a:t>
            </a:r>
          </a:p>
        </p:txBody>
      </p:sp>
      <p:sp>
        <p:nvSpPr>
          <p:cNvPr id="3" name="TextBox 2"/>
          <p:cNvSpPr txBox="1"/>
          <p:nvPr/>
        </p:nvSpPr>
        <p:spPr>
          <a:xfrm>
            <a:off x="1159500" y="1625770"/>
            <a:ext cx="9217024" cy="646331"/>
          </a:xfrm>
          <a:prstGeom prst="rect">
            <a:avLst/>
          </a:prstGeom>
          <a:noFill/>
        </p:spPr>
        <p:txBody>
          <a:bodyPr wrap="square" rtlCol="0">
            <a:spAutoFit/>
          </a:bodyPr>
          <a:lstStyle/>
          <a:p>
            <a:endParaRPr lang="en-GB" dirty="0">
              <a:latin typeface="Calibri" panose="020F0502020204030204" pitchFamily="34" charset="0"/>
            </a:endParaRPr>
          </a:p>
          <a:p>
            <a:endParaRPr lang="en-GB" dirty="0">
              <a:latin typeface="Calibri" panose="020F0502020204030204" pitchFamily="34" charset="0"/>
            </a:endParaRPr>
          </a:p>
        </p:txBody>
      </p:sp>
      <p:pic>
        <p:nvPicPr>
          <p:cNvPr id="5" name="Picture 4"/>
          <p:cNvPicPr>
            <a:picLocks noChangeAspect="1"/>
          </p:cNvPicPr>
          <p:nvPr/>
        </p:nvPicPr>
        <p:blipFill rotWithShape="1">
          <a:blip r:embed="rId2"/>
          <a:srcRect l="2104" t="13726" r="44250" b="44749"/>
          <a:stretch/>
        </p:blipFill>
        <p:spPr>
          <a:xfrm>
            <a:off x="2203616" y="3605605"/>
            <a:ext cx="7128792" cy="2960237"/>
          </a:xfrm>
          <a:prstGeom prst="rect">
            <a:avLst/>
          </a:prstGeom>
        </p:spPr>
      </p:pic>
      <p:sp>
        <p:nvSpPr>
          <p:cNvPr id="4" name="TextBox 3">
            <a:extLst>
              <a:ext uri="{FF2B5EF4-FFF2-40B4-BE49-F238E27FC236}">
                <a16:creationId xmlns:a16="http://schemas.microsoft.com/office/drawing/2014/main" id="{4AF339E9-4340-4083-9FD2-AB19DF373C06}"/>
              </a:ext>
            </a:extLst>
          </p:cNvPr>
          <p:cNvSpPr txBox="1"/>
          <p:nvPr/>
        </p:nvSpPr>
        <p:spPr>
          <a:xfrm>
            <a:off x="1705608" y="656273"/>
            <a:ext cx="8780784" cy="2585323"/>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Berlin Sans FB" panose="020E0602020502020306" pitchFamily="34" charset="0"/>
              </a:rPr>
              <a:t>Curriculum plans, activities in class, messages home, reminders, photos of what we have been doing in class. </a:t>
            </a:r>
          </a:p>
          <a:p>
            <a:pPr marL="285750" indent="-285750">
              <a:buFont typeface="Arial" panose="020B0604020202020204" pitchFamily="34" charset="0"/>
              <a:buChar char="•"/>
            </a:pPr>
            <a:endParaRPr lang="en-GB" dirty="0">
              <a:latin typeface="Berlin Sans FB" panose="020E0602020502020306" pitchFamily="34" charset="0"/>
            </a:endParaRPr>
          </a:p>
          <a:p>
            <a:pPr marL="285750" indent="-285750">
              <a:buFont typeface="Arial" panose="020B0604020202020204" pitchFamily="34" charset="0"/>
              <a:buChar char="•"/>
            </a:pPr>
            <a:r>
              <a:rPr lang="en-GB" dirty="0">
                <a:latin typeface="Berlin Sans FB" panose="020E0602020502020306" pitchFamily="34" charset="0"/>
              </a:rPr>
              <a:t>You can send messages to us directly through dojo if they are not urgent. You can also chat to us in the morning on the playground or make an appointment via the office.</a:t>
            </a:r>
          </a:p>
          <a:p>
            <a:r>
              <a:rPr lang="en-GB" dirty="0">
                <a:latin typeface="Berlin Sans FB" panose="020E0602020502020306" pitchFamily="34" charset="0"/>
              </a:rPr>
              <a:t>  </a:t>
            </a:r>
          </a:p>
          <a:p>
            <a:pPr marL="285750" indent="-285750">
              <a:buFont typeface="Arial" panose="020B0604020202020204" pitchFamily="34" charset="0"/>
              <a:buChar char="•"/>
            </a:pPr>
            <a:r>
              <a:rPr lang="en-GB" dirty="0">
                <a:latin typeface="Berlin Sans FB" panose="020E0602020502020306" pitchFamily="34" charset="0"/>
              </a:rPr>
              <a:t>Dojo points are given for a variety of reasons including being helpful or working hard. If they are ‘over the rainbow’ they have done well and if they are ‘out of this world’ they have done very, very well!</a:t>
            </a:r>
          </a:p>
        </p:txBody>
      </p:sp>
    </p:spTree>
    <p:extLst>
      <p:ext uri="{BB962C8B-B14F-4D97-AF65-F5344CB8AC3E}">
        <p14:creationId xmlns:p14="http://schemas.microsoft.com/office/powerpoint/2010/main" val="2273960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5714" y="0"/>
            <a:ext cx="10460571" cy="1082674"/>
          </a:xfrm>
        </p:spPr>
        <p:txBody>
          <a:bodyPr>
            <a:normAutofit fontScale="90000"/>
          </a:bodyPr>
          <a:lstStyle/>
          <a:p>
            <a:r>
              <a:rPr lang="en-US" sz="6600" dirty="0">
                <a:latin typeface="Berlin Sans FB" panose="020E0602020502020306" pitchFamily="34" charset="0"/>
              </a:rPr>
              <a:t>Things to do Before September</a:t>
            </a:r>
          </a:p>
        </p:txBody>
      </p:sp>
      <p:sp>
        <p:nvSpPr>
          <p:cNvPr id="3" name="Content Placeholder 2"/>
          <p:cNvSpPr>
            <a:spLocks noGrp="1"/>
          </p:cNvSpPr>
          <p:nvPr>
            <p:ph sz="half" idx="1"/>
          </p:nvPr>
        </p:nvSpPr>
        <p:spPr>
          <a:xfrm>
            <a:off x="1415480" y="1268760"/>
            <a:ext cx="8964488" cy="4968552"/>
          </a:xfrm>
        </p:spPr>
        <p:txBody>
          <a:bodyPr>
            <a:normAutofit/>
          </a:bodyPr>
          <a:lstStyle/>
          <a:p>
            <a:r>
              <a:rPr lang="en-US" sz="2400" dirty="0">
                <a:latin typeface="Berlin Sans FB" panose="020E0602020502020306" pitchFamily="34" charset="0"/>
              </a:rPr>
              <a:t>Fill out all paper work in your pack and return to the school Office.</a:t>
            </a:r>
          </a:p>
          <a:p>
            <a:r>
              <a:rPr lang="en-US" sz="2400" dirty="0">
                <a:latin typeface="Berlin Sans FB" panose="020E0602020502020306" pitchFamily="34" charset="0"/>
              </a:rPr>
              <a:t>Pre order any school dinners using Live Kitchen app (see information pack for further instructions)  </a:t>
            </a:r>
          </a:p>
          <a:p>
            <a:pPr lvl="0"/>
            <a:r>
              <a:rPr lang="en-US" sz="2400" dirty="0">
                <a:latin typeface="Berlin Sans FB" panose="020E0602020502020306" pitchFamily="34" charset="0"/>
              </a:rPr>
              <a:t>Sign up to Cool Milk and order any milk for your child (</a:t>
            </a:r>
            <a:r>
              <a:rPr lang="en-US" sz="2400" dirty="0">
                <a:solidFill>
                  <a:srgbClr val="404040"/>
                </a:solidFill>
                <a:latin typeface="Berlin Sans FB" panose="020E0602020502020306" pitchFamily="34" charset="0"/>
              </a:rPr>
              <a:t>see information pack for further instructions)</a:t>
            </a:r>
          </a:p>
          <a:p>
            <a:pPr lvl="0"/>
            <a:r>
              <a:rPr lang="en-US" sz="2400" dirty="0">
                <a:solidFill>
                  <a:srgbClr val="404040"/>
                </a:solidFill>
                <a:latin typeface="Berlin Sans FB" panose="020E0602020502020306" pitchFamily="34" charset="0"/>
              </a:rPr>
              <a:t>Please sign up to class Dojo once you have received your invitation email.</a:t>
            </a:r>
            <a:r>
              <a:rPr lang="en-US" sz="2400" dirty="0">
                <a:latin typeface="Berlin Sans FB" panose="020E0602020502020306" pitchFamily="34" charset="0"/>
              </a:rPr>
              <a:t> Please keep an eye on your junk folder.</a:t>
            </a:r>
          </a:p>
          <a:p>
            <a:r>
              <a:rPr lang="en-US" sz="2400" dirty="0">
                <a:latin typeface="Berlin Sans FB" panose="020E0602020502020306" pitchFamily="34" charset="0"/>
              </a:rPr>
              <a:t>Please make sure your child has a school book bag or similar bag (ideally same shape).  If everything can fit in great, if not, they can bring in a small back pack.</a:t>
            </a:r>
          </a:p>
          <a:p>
            <a:pPr lvl="0"/>
            <a:endParaRPr lang="en-US" sz="2400" dirty="0">
              <a:latin typeface="Berlin Sans FB" panose="020E0602020502020306" pitchFamily="34" charset="0"/>
            </a:endParaRPr>
          </a:p>
        </p:txBody>
      </p:sp>
    </p:spTree>
    <p:extLst>
      <p:ext uri="{BB962C8B-B14F-4D97-AF65-F5344CB8AC3E}">
        <p14:creationId xmlns:p14="http://schemas.microsoft.com/office/powerpoint/2010/main" val="1359999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937C99-89E8-40AB-A580-00B6102BC4E8}"/>
              </a:ext>
            </a:extLst>
          </p:cNvPr>
          <p:cNvSpPr>
            <a:spLocks noGrp="1"/>
          </p:cNvSpPr>
          <p:nvPr>
            <p:ph sz="half" idx="1"/>
          </p:nvPr>
        </p:nvSpPr>
        <p:spPr>
          <a:xfrm>
            <a:off x="1524000" y="912812"/>
            <a:ext cx="9144000" cy="5032376"/>
          </a:xfrm>
        </p:spPr>
        <p:txBody>
          <a:bodyPr>
            <a:noAutofit/>
          </a:bodyPr>
          <a:lstStyle/>
          <a:p>
            <a:r>
              <a:rPr lang="en-US" dirty="0">
                <a:latin typeface="Berlin Sans FB" panose="020E0602020502020306" pitchFamily="34" charset="0"/>
              </a:rPr>
              <a:t>Order any uniform you might like (uniform with the school logo on is optional). Uniform with a school logo is available from </a:t>
            </a:r>
            <a:r>
              <a:rPr lang="en-US" dirty="0">
                <a:solidFill>
                  <a:srgbClr val="404040"/>
                </a:solidFill>
                <a:latin typeface="Berlin Sans FB" panose="020E0602020502020306" pitchFamily="34" charset="0"/>
              </a:rPr>
              <a:t>Beats school uniform.</a:t>
            </a:r>
            <a:endParaRPr lang="en-US" dirty="0">
              <a:latin typeface="Berlin Sans FB" panose="020E0602020502020306" pitchFamily="34" charset="0"/>
            </a:endParaRPr>
          </a:p>
          <a:p>
            <a:r>
              <a:rPr lang="en-US" dirty="0">
                <a:latin typeface="Berlin Sans FB" panose="020E0602020502020306" pitchFamily="34" charset="0"/>
              </a:rPr>
              <a:t>Nursery children are encouraged to wear school uniform tops and their own leggings/shorts/trousers/skirt. They are welcome to wear all uniform if they wish to!</a:t>
            </a:r>
          </a:p>
          <a:p>
            <a:r>
              <a:rPr lang="en-US" dirty="0">
                <a:latin typeface="Berlin Sans FB" panose="020E0602020502020306" pitchFamily="34" charset="0"/>
              </a:rPr>
              <a:t>Pre-loved uniform will be available at the summer fair, on Thursday 17</a:t>
            </a:r>
            <a:r>
              <a:rPr lang="en-US" baseline="30000" dirty="0">
                <a:latin typeface="Berlin Sans FB" panose="020E0602020502020306" pitchFamily="34" charset="0"/>
              </a:rPr>
              <a:t>th</a:t>
            </a:r>
            <a:r>
              <a:rPr lang="en-US" dirty="0">
                <a:latin typeface="Berlin Sans FB" panose="020E0602020502020306" pitchFamily="34" charset="0"/>
              </a:rPr>
              <a:t> July, for a small contribution.</a:t>
            </a:r>
          </a:p>
          <a:p>
            <a:r>
              <a:rPr lang="en-US" dirty="0">
                <a:latin typeface="Berlin Sans FB" panose="020E0602020502020306" pitchFamily="34" charset="0"/>
              </a:rPr>
              <a:t>PE kit to be ready to bring in and stay in school (Reception children only).</a:t>
            </a:r>
          </a:p>
          <a:p>
            <a:r>
              <a:rPr lang="en-US" dirty="0">
                <a:latin typeface="Berlin Sans FB" panose="020E0602020502020306" pitchFamily="34" charset="0"/>
              </a:rPr>
              <a:t>Please ensure all clothing is named!</a:t>
            </a:r>
          </a:p>
          <a:p>
            <a:r>
              <a:rPr lang="en-US" dirty="0">
                <a:latin typeface="Berlin Sans FB" panose="020E0602020502020306" pitchFamily="34" charset="0"/>
              </a:rPr>
              <a:t>Your child will be provided with a school water bottle.</a:t>
            </a:r>
          </a:p>
          <a:p>
            <a:r>
              <a:rPr lang="en-US" dirty="0">
                <a:latin typeface="Berlin Sans FB" panose="020E0602020502020306" pitchFamily="34" charset="0"/>
              </a:rPr>
              <a:t>If your child requires any medicines please ensure they are ready to bring into school on the first day.</a:t>
            </a:r>
          </a:p>
          <a:p>
            <a:r>
              <a:rPr lang="en-US" dirty="0">
                <a:latin typeface="Berlin Sans FB" panose="020E0602020502020306" pitchFamily="34" charset="0"/>
              </a:rPr>
              <a:t>Encourage your child to be as independent as possible – dressing              themselves and feeding themselves. </a:t>
            </a:r>
          </a:p>
          <a:p>
            <a:endParaRPr lang="en-GB" dirty="0"/>
          </a:p>
        </p:txBody>
      </p:sp>
      <p:sp>
        <p:nvSpPr>
          <p:cNvPr id="5" name="Rectangle 4">
            <a:extLst>
              <a:ext uri="{FF2B5EF4-FFF2-40B4-BE49-F238E27FC236}">
                <a16:creationId xmlns:a16="http://schemas.microsoft.com/office/drawing/2014/main" id="{E6A98438-8C00-4E42-BFFB-C200B4A88893}"/>
              </a:ext>
            </a:extLst>
          </p:cNvPr>
          <p:cNvSpPr/>
          <p:nvPr/>
        </p:nvSpPr>
        <p:spPr>
          <a:xfrm>
            <a:off x="839416" y="0"/>
            <a:ext cx="10909920" cy="1015663"/>
          </a:xfrm>
          <a:prstGeom prst="rect">
            <a:avLst/>
          </a:prstGeom>
        </p:spPr>
        <p:txBody>
          <a:bodyPr wrap="square">
            <a:spAutoFit/>
          </a:bodyPr>
          <a:lstStyle/>
          <a:p>
            <a:r>
              <a:rPr lang="en-US" sz="6000" dirty="0">
                <a:latin typeface="Berlin Sans FB" panose="020E0602020502020306" pitchFamily="34" charset="0"/>
              </a:rPr>
              <a:t>Things to do Before September</a:t>
            </a:r>
            <a:endParaRPr lang="en-GB" sz="6000" dirty="0">
              <a:latin typeface="Berlin Sans FB" panose="020E0602020502020306" pitchFamily="34" charset="0"/>
            </a:endParaRPr>
          </a:p>
        </p:txBody>
      </p:sp>
    </p:spTree>
    <p:extLst>
      <p:ext uri="{BB962C8B-B14F-4D97-AF65-F5344CB8AC3E}">
        <p14:creationId xmlns:p14="http://schemas.microsoft.com/office/powerpoint/2010/main" val="31258828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1100" y="-32964"/>
            <a:ext cx="9829800" cy="1082674"/>
          </a:xfrm>
        </p:spPr>
        <p:txBody>
          <a:bodyPr>
            <a:normAutofit/>
          </a:bodyPr>
          <a:lstStyle/>
          <a:p>
            <a:r>
              <a:rPr lang="en-US" sz="6600" dirty="0">
                <a:latin typeface="Berlin Sans FB" panose="020E0602020502020306" pitchFamily="34" charset="0"/>
              </a:rPr>
              <a:t>On the First Day of School </a:t>
            </a:r>
          </a:p>
        </p:txBody>
      </p:sp>
      <p:sp>
        <p:nvSpPr>
          <p:cNvPr id="3" name="TextBox 2"/>
          <p:cNvSpPr txBox="1"/>
          <p:nvPr/>
        </p:nvSpPr>
        <p:spPr>
          <a:xfrm>
            <a:off x="1379476" y="1038310"/>
            <a:ext cx="9433048" cy="452431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Berlin Sans FB" panose="020E0602020502020306" pitchFamily="34" charset="0"/>
              </a:rPr>
              <a:t>The first day of school will be Thursday 4</a:t>
            </a:r>
            <a:r>
              <a:rPr lang="en-GB" baseline="30000" dirty="0">
                <a:latin typeface="Berlin Sans FB" panose="020E0602020502020306" pitchFamily="34" charset="0"/>
              </a:rPr>
              <a:t>th</a:t>
            </a:r>
            <a:r>
              <a:rPr lang="en-GB" dirty="0">
                <a:latin typeface="Berlin Sans FB" panose="020E0602020502020306" pitchFamily="34" charset="0"/>
              </a:rPr>
              <a:t> September; school starts at 8.45am for Reception and 9.00am for Nursery. The teacher will come to the playground to collect them from you.</a:t>
            </a:r>
          </a:p>
          <a:p>
            <a:pPr marL="285750" indent="-285750">
              <a:buFont typeface="Arial" panose="020B0604020202020204" pitchFamily="34" charset="0"/>
              <a:buChar char="•"/>
            </a:pPr>
            <a:endParaRPr lang="en-GB" dirty="0">
              <a:latin typeface="Berlin Sans FB" panose="020E0602020502020306" pitchFamily="34" charset="0"/>
            </a:endParaRPr>
          </a:p>
          <a:p>
            <a:pPr marL="285750" indent="-285750">
              <a:buFont typeface="Arial" panose="020B0604020202020204" pitchFamily="34" charset="0"/>
              <a:buChar char="•"/>
            </a:pPr>
            <a:r>
              <a:rPr lang="en-GB" dirty="0">
                <a:latin typeface="Berlin Sans FB" panose="020E0602020502020306" pitchFamily="34" charset="0"/>
              </a:rPr>
              <a:t>For the first week you may want to come into the classroom with your child and settle them to an activity. </a:t>
            </a:r>
          </a:p>
          <a:p>
            <a:pPr marL="285750" indent="-285750">
              <a:buFont typeface="Arial" panose="020B0604020202020204" pitchFamily="34" charset="0"/>
              <a:buChar char="•"/>
            </a:pPr>
            <a:endParaRPr lang="en-GB" dirty="0">
              <a:latin typeface="Berlin Sans FB" panose="020E0602020502020306" pitchFamily="34" charset="0"/>
            </a:endParaRPr>
          </a:p>
          <a:p>
            <a:pPr marL="285750" indent="-285750">
              <a:buFont typeface="Arial" panose="020B0604020202020204" pitchFamily="34" charset="0"/>
              <a:buChar char="•"/>
            </a:pPr>
            <a:r>
              <a:rPr lang="en-GB" dirty="0">
                <a:latin typeface="Berlin Sans FB" panose="020E0602020502020306" pitchFamily="34" charset="0"/>
              </a:rPr>
              <a:t>School will finish at 3.00pm for Nursery (or 12 noon if they are attending for mornings only) and 3.10pm for Reception. Nursery children will be handed over just outside the school office (please wait just in front of the office). Reception children will come through the large black gate at the back of the playground with their teacher. </a:t>
            </a:r>
          </a:p>
          <a:p>
            <a:pPr marL="285750" indent="-285750">
              <a:buFont typeface="Arial" panose="020B0604020202020204" pitchFamily="34" charset="0"/>
              <a:buChar char="•"/>
            </a:pPr>
            <a:endParaRPr lang="en-US" dirty="0">
              <a:latin typeface="Berlin Sans FB" panose="020E0602020502020306" pitchFamily="34" charset="0"/>
            </a:endParaRPr>
          </a:p>
          <a:p>
            <a:pPr marL="285750" indent="-285750">
              <a:buFont typeface="Arial" panose="020B0604020202020204" pitchFamily="34" charset="0"/>
              <a:buChar char="•"/>
            </a:pPr>
            <a:r>
              <a:rPr lang="en-US" dirty="0">
                <a:latin typeface="Berlin Sans FB" panose="020E0602020502020306" pitchFamily="34" charset="0"/>
              </a:rPr>
              <a:t>Half days are optional for the first week of school when you can collect your child at 1.20pm (after lunch). </a:t>
            </a:r>
          </a:p>
          <a:p>
            <a:pPr marL="285750" indent="-285750">
              <a:buFont typeface="Arial" panose="020B0604020202020204" pitchFamily="34" charset="0"/>
              <a:buChar char="•"/>
            </a:pPr>
            <a:endParaRPr lang="en-US" dirty="0">
              <a:latin typeface="Berlin Sans FB" panose="020E0602020502020306" pitchFamily="34" charset="0"/>
            </a:endParaRPr>
          </a:p>
          <a:p>
            <a:pPr marL="285750" indent="-285750">
              <a:buFont typeface="Arial" panose="020B0604020202020204" pitchFamily="34" charset="0"/>
              <a:buChar char="•"/>
            </a:pPr>
            <a:r>
              <a:rPr lang="en-US" dirty="0">
                <a:latin typeface="Berlin Sans FB" panose="020E0602020502020306" pitchFamily="34" charset="0"/>
              </a:rPr>
              <a:t>If your child is being collected by a different adult at anytime you must inform the school office. </a:t>
            </a:r>
            <a:endParaRPr lang="en-GB" dirty="0">
              <a:latin typeface="Berlin Sans FB" panose="020E0602020502020306" pitchFamily="34" charset="0"/>
            </a:endParaRPr>
          </a:p>
          <a:p>
            <a:endParaRPr lang="en-GB" dirty="0">
              <a:latin typeface="Calibri" panose="020F0502020204030204" pitchFamily="34" charset="0"/>
            </a:endParaRPr>
          </a:p>
        </p:txBody>
      </p:sp>
    </p:spTree>
    <p:extLst>
      <p:ext uri="{BB962C8B-B14F-4D97-AF65-F5344CB8AC3E}">
        <p14:creationId xmlns:p14="http://schemas.microsoft.com/office/powerpoint/2010/main" val="3093572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0688" y="267118"/>
            <a:ext cx="9829800" cy="1082674"/>
          </a:xfrm>
        </p:spPr>
        <p:txBody>
          <a:bodyPr>
            <a:normAutofit/>
          </a:bodyPr>
          <a:lstStyle/>
          <a:p>
            <a:pPr algn="ctr"/>
            <a:r>
              <a:rPr lang="en-GB" sz="6600" dirty="0">
                <a:latin typeface="Berlin Sans FB" panose="020E0602020502020306" pitchFamily="34" charset="0"/>
              </a:rPr>
              <a:t>Your Child</a:t>
            </a:r>
          </a:p>
        </p:txBody>
      </p:sp>
      <p:sp>
        <p:nvSpPr>
          <p:cNvPr id="3" name="Content Placeholder 2"/>
          <p:cNvSpPr>
            <a:spLocks noGrp="1"/>
          </p:cNvSpPr>
          <p:nvPr>
            <p:ph idx="4294967295"/>
          </p:nvPr>
        </p:nvSpPr>
        <p:spPr>
          <a:xfrm>
            <a:off x="871735" y="1551677"/>
            <a:ext cx="7381569" cy="4003348"/>
          </a:xfrm>
        </p:spPr>
        <p:txBody>
          <a:bodyPr vert="horz" lIns="91440" tIns="45720" rIns="91440" bIns="45720" rtlCol="0" anchor="t">
            <a:normAutofit/>
          </a:bodyPr>
          <a:lstStyle/>
          <a:p>
            <a:pPr marL="514350" indent="-514350">
              <a:buClr>
                <a:srgbClr val="BB6A98"/>
              </a:buClr>
              <a:buFont typeface="+mj-lt"/>
              <a:buAutoNum type="arabicPeriod"/>
            </a:pPr>
            <a:r>
              <a:rPr lang="en-GB" sz="3200" dirty="0">
                <a:latin typeface="Berlin Sans FB" panose="020E0602020502020306" pitchFamily="34" charset="0"/>
              </a:rPr>
              <a:t>Tell us what your child enjoys doing by writing it on a post-it </a:t>
            </a:r>
            <a:r>
              <a:rPr lang="en-GB" sz="1800" i="1" dirty="0">
                <a:latin typeface="Berlin Sans FB" panose="020E0602020502020306" pitchFamily="34" charset="0"/>
              </a:rPr>
              <a:t>(make sure you include their name and hand to a member of staff)</a:t>
            </a:r>
          </a:p>
          <a:p>
            <a:pPr marL="514350" indent="-514350">
              <a:buClr>
                <a:srgbClr val="BB6A98"/>
              </a:buClr>
              <a:buFont typeface="+mj-lt"/>
              <a:buAutoNum type="arabicPeriod"/>
            </a:pPr>
            <a:endParaRPr lang="en-GB" sz="3200" dirty="0">
              <a:latin typeface="Berlin Sans FB" panose="020E0602020502020306" pitchFamily="34" charset="0"/>
            </a:endParaRPr>
          </a:p>
          <a:p>
            <a:pPr marL="514350" lvl="0" indent="-514350">
              <a:buClr>
                <a:srgbClr val="BB6A98"/>
              </a:buClr>
              <a:buFont typeface="+mj-lt"/>
              <a:buAutoNum type="arabicPeriod"/>
            </a:pPr>
            <a:r>
              <a:rPr lang="en-GB" sz="3200" dirty="0">
                <a:latin typeface="Berlin Sans FB" panose="020E0602020502020306" pitchFamily="34" charset="0"/>
              </a:rPr>
              <a:t>Think about what you want for your child when they start school and write it on a post-it </a:t>
            </a:r>
            <a:r>
              <a:rPr lang="en-GB" sz="1800" i="1" dirty="0">
                <a:solidFill>
                  <a:srgbClr val="404040"/>
                </a:solidFill>
                <a:latin typeface="Berlin Sans FB" panose="020E0602020502020306" pitchFamily="34" charset="0"/>
              </a:rPr>
              <a:t>(make sure you include their name and hand to a member of staff)</a:t>
            </a:r>
          </a:p>
          <a:p>
            <a:pPr marL="514350" indent="-514350">
              <a:buClr>
                <a:srgbClr val="BB6A98"/>
              </a:buClr>
              <a:buFont typeface="+mj-lt"/>
              <a:buAutoNum type="arabicPeriod"/>
            </a:pPr>
            <a:endParaRPr lang="en-GB" sz="1800" i="1" dirty="0">
              <a:latin typeface="Berlin Sans FB Demi" panose="020E0802020502020306" pitchFamily="34" charset="0"/>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68697" y="1551677"/>
            <a:ext cx="1950720" cy="150571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219768" y="3800611"/>
            <a:ext cx="1950720" cy="1505712"/>
          </a:xfrm>
          <a:prstGeom prst="rect">
            <a:avLst/>
          </a:prstGeom>
        </p:spPr>
      </p:pic>
    </p:spTree>
    <p:extLst>
      <p:ext uri="{BB962C8B-B14F-4D97-AF65-F5344CB8AC3E}">
        <p14:creationId xmlns:p14="http://schemas.microsoft.com/office/powerpoint/2010/main" val="36975925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CF442-0543-4BD4-BCF4-95A432E52DF2}"/>
              </a:ext>
            </a:extLst>
          </p:cNvPr>
          <p:cNvSpPr>
            <a:spLocks noGrp="1"/>
          </p:cNvSpPr>
          <p:nvPr>
            <p:ph type="title"/>
          </p:nvPr>
        </p:nvSpPr>
        <p:spPr>
          <a:xfrm>
            <a:off x="1271464" y="260648"/>
            <a:ext cx="7848872" cy="996562"/>
          </a:xfrm>
        </p:spPr>
        <p:txBody>
          <a:bodyPr>
            <a:normAutofit/>
          </a:bodyPr>
          <a:lstStyle/>
          <a:p>
            <a:r>
              <a:rPr lang="en-GB" sz="6000" dirty="0">
                <a:latin typeface="Berlin Sans FB" panose="020E0602020502020306" pitchFamily="34" charset="0"/>
              </a:rPr>
              <a:t>Thank you for coming!</a:t>
            </a:r>
          </a:p>
        </p:txBody>
      </p:sp>
      <p:sp>
        <p:nvSpPr>
          <p:cNvPr id="3" name="TextBox 2">
            <a:extLst>
              <a:ext uri="{FF2B5EF4-FFF2-40B4-BE49-F238E27FC236}">
                <a16:creationId xmlns:a16="http://schemas.microsoft.com/office/drawing/2014/main" id="{70F9F10D-3604-4F2E-B409-D07BC1A6E392}"/>
              </a:ext>
            </a:extLst>
          </p:cNvPr>
          <p:cNvSpPr txBox="1"/>
          <p:nvPr/>
        </p:nvSpPr>
        <p:spPr>
          <a:xfrm>
            <a:off x="1055440" y="1524680"/>
            <a:ext cx="8712968" cy="1938992"/>
          </a:xfrm>
          <a:prstGeom prst="rect">
            <a:avLst/>
          </a:prstGeom>
          <a:noFill/>
        </p:spPr>
        <p:txBody>
          <a:bodyPr wrap="square" rtlCol="0">
            <a:spAutoFit/>
          </a:bodyPr>
          <a:lstStyle/>
          <a:p>
            <a:pPr marL="285750" indent="-285750">
              <a:buFont typeface="Arial" panose="020B0604020202020204" pitchFamily="34" charset="0"/>
              <a:buChar char="•"/>
            </a:pPr>
            <a:r>
              <a:rPr lang="en-GB" sz="2400" dirty="0">
                <a:latin typeface="Berlin Sans FB" panose="020E0602020502020306" pitchFamily="34" charset="0"/>
              </a:rPr>
              <a:t>Please do not hesitate to ask us any questions big or small!</a:t>
            </a:r>
          </a:p>
          <a:p>
            <a:r>
              <a:rPr lang="en-GB" sz="2400" dirty="0">
                <a:latin typeface="Berlin Sans FB" panose="020E0602020502020306" pitchFamily="34" charset="0"/>
              </a:rPr>
              <a:t> </a:t>
            </a:r>
          </a:p>
          <a:p>
            <a:pPr marL="285750" indent="-285750">
              <a:buFont typeface="Arial" panose="020B0604020202020204" pitchFamily="34" charset="0"/>
              <a:buChar char="•"/>
            </a:pPr>
            <a:r>
              <a:rPr lang="en-GB" sz="2400" dirty="0">
                <a:latin typeface="Berlin Sans FB" panose="020E0602020502020306" pitchFamily="34" charset="0"/>
              </a:rPr>
              <a:t>If you feel you need to discuss any particular concerns about your child and their transition please make an appointment with the office.</a:t>
            </a:r>
          </a:p>
        </p:txBody>
      </p:sp>
    </p:spTree>
    <p:extLst>
      <p:ext uri="{BB962C8B-B14F-4D97-AF65-F5344CB8AC3E}">
        <p14:creationId xmlns:p14="http://schemas.microsoft.com/office/powerpoint/2010/main" val="1445895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hildren Friends 16x9">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choolyard kids education presentation, album (widescreen).potx" id="{B61009BD-7448-452D-9EB3-A92629EDAAF7}" vid="{D5A61431-CA5A-45CA-9A81-30AAFC8F1B2C}"/>
    </a:ext>
  </a:extLst>
</a:theme>
</file>

<file path=ppt/theme/theme2.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ChildrenFriends">
      <a:dk1>
        <a:srgbClr val="404040"/>
      </a:dk1>
      <a:lt1>
        <a:sysClr val="window" lastClr="FFFFFF"/>
      </a:lt1>
      <a:dk2>
        <a:srgbClr val="000000"/>
      </a:dk2>
      <a:lt2>
        <a:srgbClr val="EAEAEA"/>
      </a:lt2>
      <a:accent1>
        <a:srgbClr val="A63121"/>
      </a:accent1>
      <a:accent2>
        <a:srgbClr val="318DCB"/>
      </a:accent2>
      <a:accent3>
        <a:srgbClr val="F28330"/>
      </a:accent3>
      <a:accent4>
        <a:srgbClr val="50B852"/>
      </a:accent4>
      <a:accent5>
        <a:srgbClr val="EEAD1D"/>
      </a:accent5>
      <a:accent6>
        <a:srgbClr val="A68555"/>
      </a:accent6>
      <a:hlink>
        <a:srgbClr val="F28330"/>
      </a:hlink>
      <a:folHlink>
        <a:srgbClr val="969696"/>
      </a:folHlink>
    </a:clrScheme>
    <a:fontScheme name="Times New Roman-Arial">
      <a:majorFont>
        <a:latin typeface="Times New Roman" panose="02020603050405020304"/>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A3F7D94069FF64A86F7DFF56D60E3BE" ma:contentTypeVersion="6" ma:contentTypeDescription="Create a new document." ma:contentTypeScope="" ma:versionID="c32302c77d4085ecf495bdddb7f5e889">
  <xsd:schema xmlns:xsd="http://www.w3.org/2001/XMLSchema" xmlns:xs="http://www.w3.org/2001/XMLSchema" xmlns:p="http://schemas.microsoft.com/office/2006/metadata/properties" xmlns:ns2="a4f35948-e619-41b3-aa29-22878b09cfd2" xmlns:ns3="40262f94-9f35-4ac3-9a90-690165a166b7" targetNamespace="http://schemas.microsoft.com/office/2006/metadata/properties" ma:root="true" ma:fieldsID="4ab5ae46be95f9d0be6107e8200be7a2" ns2:_="" ns3:_="">
    <xsd:import namespace="a4f35948-e619-41b3-aa29-22878b09cfd2"/>
    <xsd:import namespace="40262f94-9f35-4ac3-9a90-690165a166b7"/>
    <xsd:element name="properties">
      <xsd:complexType>
        <xsd:sequence>
          <xsd:element name="documentManagement">
            <xsd:complexType>
              <xsd:all>
                <xsd:element ref="ns2:SharedWithUsers" minOccurs="0"/>
                <xsd:element ref="ns2:SharedWithDetails" minOccurs="0"/>
                <xsd:element ref="ns3:VSO_x0020_item_x0020_id" minOccurs="0"/>
                <xsd:element ref="ns3:Item_x0020_Details" minOccurs="0"/>
                <xsd:element ref="ns3:Template_x0020_details" minOccurs="0"/>
                <xsd:element ref="ns3:Assetid_x0020_"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4f35948-e619-41b3-aa29-22878b09cfd2"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0262f94-9f35-4ac3-9a90-690165a166b7" elementFormDefault="qualified">
    <xsd:import namespace="http://schemas.microsoft.com/office/2006/documentManagement/types"/>
    <xsd:import namespace="http://schemas.microsoft.com/office/infopath/2007/PartnerControls"/>
    <xsd:element name="VSO_x0020_item_x0020_id" ma:index="10" nillable="true" ma:displayName="VSO item id" ma:description="Please add the bug number to refer to VSO items." ma:internalName="VSO_x0020_item_x0020_id">
      <xsd:simpleType>
        <xsd:restriction base="dms:Text">
          <xsd:maxLength value="255"/>
        </xsd:restriction>
      </xsd:simpleType>
    </xsd:element>
    <xsd:element name="Item_x0020_Details" ma:index="11" nillable="true" ma:displayName="Item Details" ma:internalName="Item_x0020_Details">
      <xsd:simpleType>
        <xsd:restriction base="dms:Note">
          <xsd:maxLength value="255"/>
        </xsd:restriction>
      </xsd:simpleType>
    </xsd:element>
    <xsd:element name="Template_x0020_details" ma:index="12" nillable="true" ma:displayName="Template details" ma:internalName="Template_x0020_details">
      <xsd:simpleType>
        <xsd:restriction base="dms:Text"/>
      </xsd:simpleType>
    </xsd:element>
    <xsd:element name="Assetid_x0020_" ma:index="13" nillable="true" ma:displayName="Assetid " ma:internalName="Assetid_x0020_">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VSO_x0020_item_x0020_id xmlns="40262f94-9f35-4ac3-9a90-690165a166b7" xsi:nil="true"/>
    <Assetid_x0020_ xmlns="40262f94-9f35-4ac3-9a90-690165a166b7" xsi:nil="true"/>
    <Item_x0020_Details xmlns="40262f94-9f35-4ac3-9a90-690165a166b7" xsi:nil="true"/>
    <Template_x0020_details xmlns="40262f94-9f35-4ac3-9a90-690165a166b7"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A369AEE-D726-45B1-ACA9-0D6048C368C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4f35948-e619-41b3-aa29-22878b09cfd2"/>
    <ds:schemaRef ds:uri="40262f94-9f35-4ac3-9a90-690165a166b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1DA15C6C-6BB6-4DB6-B7D6-7F14EAB2CC5C}">
  <ds:schemaRefs>
    <ds:schemaRef ds:uri="http://schemas.microsoft.com/office/2006/metadata/properties"/>
    <ds:schemaRef ds:uri="http://schemas.microsoft.com/office/2006/documentManagement/types"/>
    <ds:schemaRef ds:uri="http://purl.org/dc/elements/1.1/"/>
    <ds:schemaRef ds:uri="40262f94-9f35-4ac3-9a90-690165a166b7"/>
    <ds:schemaRef ds:uri="http://purl.org/dc/terms/"/>
    <ds:schemaRef ds:uri="http://schemas.microsoft.com/office/infopath/2007/PartnerControls"/>
    <ds:schemaRef ds:uri="http://purl.org/dc/dcmitype/"/>
    <ds:schemaRef ds:uri="http://schemas.openxmlformats.org/package/2006/metadata/core-properties"/>
    <ds:schemaRef ds:uri="a4f35948-e619-41b3-aa29-22878b09cfd2"/>
    <ds:schemaRef ds:uri="http://www.w3.org/XML/1998/namespace"/>
  </ds:schemaRefs>
</ds:datastoreItem>
</file>

<file path=customXml/itemProps3.xml><?xml version="1.0" encoding="utf-8"?>
<ds:datastoreItem xmlns:ds="http://schemas.openxmlformats.org/officeDocument/2006/customXml" ds:itemID="{9EDF6667-B669-49A4-BBE6-2132BA71C0C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Schoolyard kids education presentation, album (widescreen)</Template>
  <TotalTime>19258</TotalTime>
  <Words>2152</Words>
  <Application>Microsoft Office PowerPoint</Application>
  <PresentationFormat>Widescreen</PresentationFormat>
  <Paragraphs>207</Paragraphs>
  <Slides>29</Slides>
  <Notes>6</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Berlin Sans FB</vt:lpstr>
      <vt:lpstr>Berlin Sans FB Demi</vt:lpstr>
      <vt:lpstr>Calibri</vt:lpstr>
      <vt:lpstr>Symbol</vt:lpstr>
      <vt:lpstr>Times New Roman</vt:lpstr>
      <vt:lpstr>Children Friends 16x9</vt:lpstr>
      <vt:lpstr>  </vt:lpstr>
      <vt:lpstr>Welcome Meeting</vt:lpstr>
      <vt:lpstr>Aims</vt:lpstr>
      <vt:lpstr>Transition: A process not an event</vt:lpstr>
      <vt:lpstr>PowerPoint Presentation</vt:lpstr>
      <vt:lpstr>PowerPoint Presentation</vt:lpstr>
      <vt:lpstr>PowerPoint Presentation</vt:lpstr>
      <vt:lpstr>PowerPoint Presentation</vt:lpstr>
      <vt:lpstr>Getting to Know You and Your Child</vt:lpstr>
      <vt:lpstr>PowerPoint Presentation</vt:lpstr>
      <vt:lpstr>PowerPoint Presentation</vt:lpstr>
      <vt:lpstr>  Communication and Language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 Typical Day in Reception  </vt:lpstr>
      <vt:lpstr>We love outdoor learning!</vt:lpstr>
      <vt:lpstr>Buddies </vt:lpstr>
      <vt:lpstr>Learning Journeys</vt:lpstr>
      <vt:lpstr>Dojo</vt:lpstr>
      <vt:lpstr>Things to do Before September</vt:lpstr>
      <vt:lpstr>PowerPoint Presentation</vt:lpstr>
      <vt:lpstr>On the First Day of School </vt:lpstr>
      <vt:lpstr>Your Child</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Reception!</dc:title>
  <dc:creator>Catherine OConner</dc:creator>
  <cp:keywords/>
  <cp:lastModifiedBy>Cath.O'C</cp:lastModifiedBy>
  <cp:revision>122</cp:revision>
  <dcterms:created xsi:type="dcterms:W3CDTF">2018-06-24T19:41:03Z</dcterms:created>
  <dcterms:modified xsi:type="dcterms:W3CDTF">2025-06-24T16:34:30Z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TC038961019991</vt:lpwstr>
  </property>
  <property fmtid="{D5CDD505-2E9C-101B-9397-08002B2CF9AE}" pid="3" name="ContentTypeId">
    <vt:lpwstr>0x010100AA3F7D94069FF64A86F7DFF56D60E3BE</vt:lpwstr>
  </property>
</Properties>
</file>